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2954" r:id="rId2"/>
    <p:sldId id="3010" r:id="rId3"/>
    <p:sldId id="3011" r:id="rId4"/>
    <p:sldId id="3021" r:id="rId5"/>
    <p:sldId id="3018" r:id="rId6"/>
    <p:sldId id="3014" r:id="rId7"/>
    <p:sldId id="3041" r:id="rId8"/>
    <p:sldId id="3042" r:id="rId9"/>
    <p:sldId id="3043" r:id="rId10"/>
    <p:sldId id="3017" r:id="rId11"/>
    <p:sldId id="3046" r:id="rId12"/>
    <p:sldId id="3045" r:id="rId13"/>
    <p:sldId id="3047" r:id="rId14"/>
    <p:sldId id="3022" r:id="rId15"/>
    <p:sldId id="3048" r:id="rId16"/>
    <p:sldId id="3049" r:id="rId17"/>
    <p:sldId id="3050" r:id="rId18"/>
    <p:sldId id="3019" r:id="rId19"/>
    <p:sldId id="3020" r:id="rId20"/>
    <p:sldId id="280"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83" d="100"/>
          <a:sy n="83" d="100"/>
        </p:scale>
        <p:origin x="7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25/05/2024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84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10</a:t>
            </a:fld>
            <a:endParaRPr lang="en-GB"/>
          </a:p>
        </p:txBody>
      </p:sp>
    </p:spTree>
    <p:extLst>
      <p:ext uri="{BB962C8B-B14F-4D97-AF65-F5344CB8AC3E}">
        <p14:creationId xmlns:p14="http://schemas.microsoft.com/office/powerpoint/2010/main" val="2119840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11</a:t>
            </a:fld>
            <a:endParaRPr lang="en-GB"/>
          </a:p>
        </p:txBody>
      </p:sp>
    </p:spTree>
    <p:extLst>
      <p:ext uri="{BB962C8B-B14F-4D97-AF65-F5344CB8AC3E}">
        <p14:creationId xmlns:p14="http://schemas.microsoft.com/office/powerpoint/2010/main" val="3057640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12</a:t>
            </a:fld>
            <a:endParaRPr lang="en-GB"/>
          </a:p>
        </p:txBody>
      </p:sp>
    </p:spTree>
    <p:extLst>
      <p:ext uri="{BB962C8B-B14F-4D97-AF65-F5344CB8AC3E}">
        <p14:creationId xmlns:p14="http://schemas.microsoft.com/office/powerpoint/2010/main" val="2377485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13</a:t>
            </a:fld>
            <a:endParaRPr lang="en-GB"/>
          </a:p>
        </p:txBody>
      </p:sp>
    </p:spTree>
    <p:extLst>
      <p:ext uri="{BB962C8B-B14F-4D97-AF65-F5344CB8AC3E}">
        <p14:creationId xmlns:p14="http://schemas.microsoft.com/office/powerpoint/2010/main" val="855233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14</a:t>
            </a:fld>
            <a:endParaRPr lang="en-GB"/>
          </a:p>
        </p:txBody>
      </p:sp>
    </p:spTree>
    <p:extLst>
      <p:ext uri="{BB962C8B-B14F-4D97-AF65-F5344CB8AC3E}">
        <p14:creationId xmlns:p14="http://schemas.microsoft.com/office/powerpoint/2010/main" val="2452562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15</a:t>
            </a:fld>
            <a:endParaRPr lang="en-GB"/>
          </a:p>
        </p:txBody>
      </p:sp>
    </p:spTree>
    <p:extLst>
      <p:ext uri="{BB962C8B-B14F-4D97-AF65-F5344CB8AC3E}">
        <p14:creationId xmlns:p14="http://schemas.microsoft.com/office/powerpoint/2010/main" val="2301019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16</a:t>
            </a:fld>
            <a:endParaRPr lang="en-GB"/>
          </a:p>
        </p:txBody>
      </p:sp>
    </p:spTree>
    <p:extLst>
      <p:ext uri="{BB962C8B-B14F-4D97-AF65-F5344CB8AC3E}">
        <p14:creationId xmlns:p14="http://schemas.microsoft.com/office/powerpoint/2010/main" val="1756403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17</a:t>
            </a:fld>
            <a:endParaRPr lang="en-GB"/>
          </a:p>
        </p:txBody>
      </p:sp>
    </p:spTree>
    <p:extLst>
      <p:ext uri="{BB962C8B-B14F-4D97-AF65-F5344CB8AC3E}">
        <p14:creationId xmlns:p14="http://schemas.microsoft.com/office/powerpoint/2010/main" val="2018000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18</a:t>
            </a:fld>
            <a:endParaRPr lang="en-GB"/>
          </a:p>
        </p:txBody>
      </p:sp>
    </p:spTree>
    <p:extLst>
      <p:ext uri="{BB962C8B-B14F-4D97-AF65-F5344CB8AC3E}">
        <p14:creationId xmlns:p14="http://schemas.microsoft.com/office/powerpoint/2010/main" val="1638436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19</a:t>
            </a:fld>
            <a:endParaRPr lang="en-GB"/>
          </a:p>
        </p:txBody>
      </p:sp>
    </p:spTree>
    <p:extLst>
      <p:ext uri="{BB962C8B-B14F-4D97-AF65-F5344CB8AC3E}">
        <p14:creationId xmlns:p14="http://schemas.microsoft.com/office/powerpoint/2010/main" val="65472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2</a:t>
            </a:fld>
            <a:endParaRPr lang="en-GB"/>
          </a:p>
        </p:txBody>
      </p:sp>
    </p:spTree>
    <p:extLst>
      <p:ext uri="{BB962C8B-B14F-4D97-AF65-F5344CB8AC3E}">
        <p14:creationId xmlns:p14="http://schemas.microsoft.com/office/powerpoint/2010/main" val="2996325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3</a:t>
            </a:fld>
            <a:endParaRPr lang="en-GB"/>
          </a:p>
        </p:txBody>
      </p:sp>
    </p:spTree>
    <p:extLst>
      <p:ext uri="{BB962C8B-B14F-4D97-AF65-F5344CB8AC3E}">
        <p14:creationId xmlns:p14="http://schemas.microsoft.com/office/powerpoint/2010/main" val="3306486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4</a:t>
            </a:fld>
            <a:endParaRPr lang="en-GB"/>
          </a:p>
        </p:txBody>
      </p:sp>
    </p:spTree>
    <p:extLst>
      <p:ext uri="{BB962C8B-B14F-4D97-AF65-F5344CB8AC3E}">
        <p14:creationId xmlns:p14="http://schemas.microsoft.com/office/powerpoint/2010/main" val="393770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5</a:t>
            </a:fld>
            <a:endParaRPr lang="en-GB"/>
          </a:p>
        </p:txBody>
      </p:sp>
    </p:spTree>
    <p:extLst>
      <p:ext uri="{BB962C8B-B14F-4D97-AF65-F5344CB8AC3E}">
        <p14:creationId xmlns:p14="http://schemas.microsoft.com/office/powerpoint/2010/main" val="3042586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6</a:t>
            </a:fld>
            <a:endParaRPr lang="en-GB"/>
          </a:p>
        </p:txBody>
      </p:sp>
    </p:spTree>
    <p:extLst>
      <p:ext uri="{BB962C8B-B14F-4D97-AF65-F5344CB8AC3E}">
        <p14:creationId xmlns:p14="http://schemas.microsoft.com/office/powerpoint/2010/main" val="227023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7</a:t>
            </a:fld>
            <a:endParaRPr lang="en-GB"/>
          </a:p>
        </p:txBody>
      </p:sp>
    </p:spTree>
    <p:extLst>
      <p:ext uri="{BB962C8B-B14F-4D97-AF65-F5344CB8AC3E}">
        <p14:creationId xmlns:p14="http://schemas.microsoft.com/office/powerpoint/2010/main" val="205421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8</a:t>
            </a:fld>
            <a:endParaRPr lang="en-GB"/>
          </a:p>
        </p:txBody>
      </p:sp>
    </p:spTree>
    <p:extLst>
      <p:ext uri="{BB962C8B-B14F-4D97-AF65-F5344CB8AC3E}">
        <p14:creationId xmlns:p14="http://schemas.microsoft.com/office/powerpoint/2010/main" val="343954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B0E19-C2A7-4FE4-8BEE-17463F03FF49}" type="slidenum">
              <a:rPr lang="en-GB" smtClean="0"/>
              <a:t>9</a:t>
            </a:fld>
            <a:endParaRPr lang="en-GB"/>
          </a:p>
        </p:txBody>
      </p:sp>
    </p:spTree>
    <p:extLst>
      <p:ext uri="{BB962C8B-B14F-4D97-AF65-F5344CB8AC3E}">
        <p14:creationId xmlns:p14="http://schemas.microsoft.com/office/powerpoint/2010/main" val="130272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id="{0D3F8C7D-B31B-45F2-A0B8-01E512E857ED}"/>
              </a:ext>
            </a:extLst>
          </p:cNvPr>
          <p:cNvPicPr>
            <a:picLocks noChangeAspect="1"/>
          </p:cNvPicPr>
          <p:nvPr userDrawn="1"/>
        </p:nvPicPr>
        <p:blipFill>
          <a:blip r:embed="rId6"/>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9.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7.jp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6.xml"/><Relationship Id="rId7" Type="http://schemas.openxmlformats.org/officeDocument/2006/relationships/image" Target="../media/image19.sv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63041091-0BD3-4662-B15D-68F18E826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992" y="740863"/>
            <a:ext cx="7559695" cy="2091109"/>
          </a:xfrm>
          <a:prstGeom prst="rect">
            <a:avLst/>
          </a:prstGeom>
        </p:spPr>
      </p:pic>
      <p:pic>
        <p:nvPicPr>
          <p:cNvPr id="5" name="Picture 4">
            <a:extLst>
              <a:ext uri="{FF2B5EF4-FFF2-40B4-BE49-F238E27FC236}">
                <a16:creationId xmlns:a16="http://schemas.microsoft.com/office/drawing/2014/main" id="{ED81FCE9-711E-4E10-A1D9-0D180DB75A9E}"/>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92333866-77F2-49F2-BF57-C984FB997B81}"/>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86031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3. </a:t>
            </a:r>
            <a:r>
              <a:rPr lang="en-US" sz="2800" b="1">
                <a:solidFill>
                  <a:srgbClr val="F03C69"/>
                </a:solidFill>
                <a:latin typeface="SVN-SAF" panose="02040603050506020204" pitchFamily="18" charset="0"/>
                <a:cs typeface="Times New Roman" panose="02020603050405020304" pitchFamily="18" charset="0"/>
              </a:rPr>
              <a:t>THỰC HÀNH LÀM VIỆC VỚI MÁY TÍNH</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Em ngồi vào máy tính đúng tư thế như mô tả ở Hình 19. Chú ý giữ đúng khoảng cách giữa mắt với màn hình.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Em cầm chuột đúng như mô tả ở Hình 21.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Ngồi đúng tư thế khi sử dụng máy tính và cầm chuột đúng cách.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B67F559-0EB6-4EAA-A7B6-FCD4019C27BA}"/>
              </a:ext>
            </a:extLst>
          </p:cNvPr>
          <p:cNvPicPr>
            <a:picLocks noChangeAspect="1"/>
          </p:cNvPicPr>
          <p:nvPr/>
        </p:nvPicPr>
        <p:blipFill>
          <a:blip r:embed="rId4"/>
          <a:stretch>
            <a:fillRect/>
          </a:stretch>
        </p:blipFill>
        <p:spPr>
          <a:xfrm>
            <a:off x="7790578" y="2727685"/>
            <a:ext cx="3574108" cy="3092747"/>
          </a:xfrm>
          <a:prstGeom prst="rect">
            <a:avLst/>
          </a:prstGeom>
        </p:spPr>
      </p:pic>
      <p:sp>
        <p:nvSpPr>
          <p:cNvPr id="25" name="Rectangle 24">
            <a:extLst>
              <a:ext uri="{FF2B5EF4-FFF2-40B4-BE49-F238E27FC236}">
                <a16:creationId xmlns:a16="http://schemas.microsoft.com/office/drawing/2014/main" id="{BC8EAD7C-1AB2-4D03-8AA8-1FBDF355A9AC}"/>
              </a:ext>
            </a:extLst>
          </p:cNvPr>
          <p:cNvSpPr/>
          <p:nvPr/>
        </p:nvSpPr>
        <p:spPr>
          <a:xfrm>
            <a:off x="7516373"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pic>
        <p:nvPicPr>
          <p:cNvPr id="26" name="Picture 25">
            <a:extLst>
              <a:ext uri="{FF2B5EF4-FFF2-40B4-BE49-F238E27FC236}">
                <a16:creationId xmlns:a16="http://schemas.microsoft.com/office/drawing/2014/main" id="{419BAAA6-7975-4609-B498-873847EBB7F5}"/>
              </a:ext>
            </a:extLst>
          </p:cNvPr>
          <p:cNvPicPr>
            <a:picLocks noChangeAspect="1"/>
          </p:cNvPicPr>
          <p:nvPr/>
        </p:nvPicPr>
        <p:blipFill rotWithShape="1">
          <a:blip r:embed="rId5"/>
          <a:srcRect b="17253"/>
          <a:stretch/>
        </p:blipFill>
        <p:spPr>
          <a:xfrm>
            <a:off x="2236329" y="3660610"/>
            <a:ext cx="3284505" cy="2301652"/>
          </a:xfrm>
          <a:prstGeom prst="rect">
            <a:avLst/>
          </a:prstGeom>
        </p:spPr>
      </p:pic>
      <p:sp>
        <p:nvSpPr>
          <p:cNvPr id="27" name="Rectangle 26">
            <a:extLst>
              <a:ext uri="{FF2B5EF4-FFF2-40B4-BE49-F238E27FC236}">
                <a16:creationId xmlns:a16="http://schemas.microsoft.com/office/drawing/2014/main" id="{591A77E6-6B71-4B2D-9F77-924053642FDA}"/>
              </a:ext>
            </a:extLst>
          </p:cNvPr>
          <p:cNvSpPr/>
          <p:nvPr/>
        </p:nvSpPr>
        <p:spPr>
          <a:xfrm>
            <a:off x="1940934"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21</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Cách cầm chuột</a:t>
            </a:r>
            <a:endParaRPr lang="vi-VN" sz="2000">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3238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fade">
                                      <p:cBhvr>
                                        <p:cTn id="47" dur="1000"/>
                                        <p:tgtEl>
                                          <p:spTgt spid="22">
                                            <p:txEl>
                                              <p:pRg st="1" end="1"/>
                                            </p:txEl>
                                          </p:spTgt>
                                        </p:tgtEl>
                                      </p:cBhvr>
                                    </p:animEffect>
                                    <p:anim calcmode="lin" valueType="num">
                                      <p:cBhvr>
                                        <p:cTn id="4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1426470"/>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Quan sát để đảm bảo máy tính đã kết nối với nguồn điện, nhấn nút Công tắc trên thân máy và màn hình máy tính. Chờ để máy tính khởi động xong.</a:t>
            </a:r>
            <a:endParaRPr lang="en-US"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Bật máy tính, quan sát sự thay đổi trên màn hình.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1CA6B2D-7E29-45BA-958E-2C90254DDC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3556" y="2424631"/>
            <a:ext cx="10264888" cy="3499598"/>
          </a:xfrm>
          <a:prstGeom prst="rect">
            <a:avLst/>
          </a:prstGeom>
        </p:spPr>
      </p:pic>
      <p:sp>
        <p:nvSpPr>
          <p:cNvPr id="25" name="Rectangle 24">
            <a:extLst>
              <a:ext uri="{FF2B5EF4-FFF2-40B4-BE49-F238E27FC236}">
                <a16:creationId xmlns:a16="http://schemas.microsoft.com/office/drawing/2014/main" id="{9642603E-1ABC-4ADA-A852-8AF6CD041D36}"/>
              </a:ext>
            </a:extLst>
          </p:cNvPr>
          <p:cNvSpPr/>
          <p:nvPr/>
        </p:nvSpPr>
        <p:spPr>
          <a:xfrm>
            <a:off x="2573663" y="5725491"/>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24</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Bật máy tính</a:t>
            </a:r>
            <a:endParaRPr lang="vi-VN" sz="2000">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3229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9616" y="387495"/>
            <a:ext cx="9690000"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2</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Sau khi khởi động xong, quan sát màn hình máy tính (màn hình nền). Màn hình nền có dạng tương tự như sau:</a:t>
            </a:r>
            <a:endParaRPr lang="en-US"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A80B672-0392-4B29-8DBB-92C70342157C}"/>
              </a:ext>
            </a:extLst>
          </p:cNvPr>
          <p:cNvPicPr>
            <a:picLocks noChangeAspect="1"/>
          </p:cNvPicPr>
          <p:nvPr/>
        </p:nvPicPr>
        <p:blipFill>
          <a:blip r:embed="rId4"/>
          <a:stretch>
            <a:fillRect/>
          </a:stretch>
        </p:blipFill>
        <p:spPr>
          <a:xfrm>
            <a:off x="3207722" y="1337820"/>
            <a:ext cx="7989013" cy="4950391"/>
          </a:xfrm>
          <a:prstGeom prst="rect">
            <a:avLst/>
          </a:prstGeom>
        </p:spPr>
      </p:pic>
    </p:spTree>
    <p:custDataLst>
      <p:tags r:id="rId1"/>
    </p:custDataLst>
    <p:extLst>
      <p:ext uri="{BB962C8B-B14F-4D97-AF65-F5344CB8AC3E}">
        <p14:creationId xmlns:p14="http://schemas.microsoft.com/office/powerpoint/2010/main" val="417313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248082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Di chuyển chuột máy tính trên bàn di chuột, quan sát sự di chuyển của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con trỏ chuột trên màn hình nền</a:t>
            </a:r>
            <a:r>
              <a:rPr lang="en-US">
                <a:latin typeface="UTM Avo" panose="020406030505060202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59C6AFC-3B14-4BBC-A6F1-AB870A3E40FA}"/>
              </a:ext>
            </a:extLst>
          </p:cNvPr>
          <p:cNvSpPr/>
          <p:nvPr/>
        </p:nvSpPr>
        <p:spPr>
          <a:xfrm>
            <a:off x="581290" y="517007"/>
            <a:ext cx="10895363" cy="1411990"/>
          </a:xfrm>
          <a:prstGeom prst="rect">
            <a:avLst/>
          </a:prstGeom>
        </p:spPr>
        <p:txBody>
          <a:bodyPr wrap="square">
            <a:spAutoFit/>
          </a:bodyPr>
          <a:lstStyle/>
          <a:p>
            <a:pPr indent="1604963" algn="just" defTabSz="342900">
              <a:lnSpc>
                <a:spcPct val="150000"/>
              </a:lnSpc>
            </a:pPr>
            <a:r>
              <a:rPr lang="vi-VN" sz="2000">
                <a:latin typeface="UTM Avo" panose="02040603050506020204" pitchFamily="18" charset="0"/>
                <a:cs typeface="Times New Roman" panose="02020603050405020304" pitchFamily="18" charset="0"/>
              </a:rPr>
              <a:t>Thực hiện các thao tác với chuột trên màn hình nền: di chuyển chuột, nháy chuột để chọn biểu tượng, kéo thả chuột để di chuyển một biểu tượng đến vị trí khác, nháy đúp chuột để khởi động phần mềm, nhảy chuột để thoát khỏi phần mềm.</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512968"/>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3</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988126"/>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55985EC-8A96-40D7-A966-F287243696E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24833" y="3189742"/>
            <a:ext cx="1667575" cy="3114573"/>
          </a:xfrm>
          <a:prstGeom prst="rect">
            <a:avLst/>
          </a:prstGeom>
        </p:spPr>
      </p:pic>
      <p:pic>
        <p:nvPicPr>
          <p:cNvPr id="12" name="Picture 11">
            <a:extLst>
              <a:ext uri="{FF2B5EF4-FFF2-40B4-BE49-F238E27FC236}">
                <a16:creationId xmlns:a16="http://schemas.microsoft.com/office/drawing/2014/main" id="{FEC3892D-E0AB-4633-B0C5-10D5E7665B9F}"/>
              </a:ext>
            </a:extLst>
          </p:cNvPr>
          <p:cNvPicPr>
            <a:picLocks noChangeAspect="1"/>
          </p:cNvPicPr>
          <p:nvPr/>
        </p:nvPicPr>
        <p:blipFill>
          <a:blip r:embed="rId5"/>
          <a:stretch>
            <a:fillRect/>
          </a:stretch>
        </p:blipFill>
        <p:spPr>
          <a:xfrm>
            <a:off x="7486879" y="3199402"/>
            <a:ext cx="4170703" cy="3224274"/>
          </a:xfrm>
          <a:prstGeom prst="rect">
            <a:avLst/>
          </a:prstGeom>
        </p:spPr>
      </p:pic>
      <p:sp>
        <p:nvSpPr>
          <p:cNvPr id="15" name="Rectangle 14">
            <a:extLst>
              <a:ext uri="{FF2B5EF4-FFF2-40B4-BE49-F238E27FC236}">
                <a16:creationId xmlns:a16="http://schemas.microsoft.com/office/drawing/2014/main" id="{3CEE3693-E8A9-4DF6-B734-985E3575F90B}"/>
              </a:ext>
            </a:extLst>
          </p:cNvPr>
          <p:cNvSpPr/>
          <p:nvPr/>
        </p:nvSpPr>
        <p:spPr>
          <a:xfrm>
            <a:off x="762219" y="3345357"/>
            <a:ext cx="2171481"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chuột </a:t>
            </a:r>
            <a:r>
              <a:rPr lang="vi-VN">
                <a:latin typeface="UTM Avo" panose="02040603050506020204" pitchFamily="18" charset="0"/>
                <a:cs typeface="Times New Roman" panose="02020603050405020304" pitchFamily="18" charset="0"/>
              </a:rPr>
              <a:t>vào một biểu tượng trên màn hình nền, quan sát sự thay đổi của tên biểu tượng trên màn hình nền</a:t>
            </a:r>
            <a:r>
              <a:rPr lang="en-US">
                <a:latin typeface="UTM Avo" panose="020406030505060202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45F97C9E-ABCF-4D9E-9A33-B29D5320AA71}"/>
              </a:ext>
            </a:extLst>
          </p:cNvPr>
          <p:cNvSpPr/>
          <p:nvPr/>
        </p:nvSpPr>
        <p:spPr>
          <a:xfrm>
            <a:off x="4802042" y="3345357"/>
            <a:ext cx="2634788" cy="2111027"/>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nút phải chuột </a:t>
            </a:r>
            <a:r>
              <a:rPr lang="vi-VN">
                <a:latin typeface="UTM Avo" panose="02040603050506020204" pitchFamily="18" charset="0"/>
                <a:cs typeface="Times New Roman" panose="02020603050405020304" pitchFamily="18" charset="0"/>
              </a:rPr>
              <a:t>vào một biểu tượng trên màn hình nền, quan sát sự thay đổi của màn hìn</a:t>
            </a:r>
            <a:r>
              <a:rPr lang="en-US">
                <a:latin typeface="UTM Avo" panose="02040603050506020204" pitchFamily="18" charset="0"/>
                <a:cs typeface="Times New Roman" panose="02020603050405020304" pitchFamily="18" charset="0"/>
              </a:rPr>
              <a:t>h.</a:t>
            </a:r>
            <a:endParaRPr lang="vi-VN">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9759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786463-A747-46FC-8B5E-7D2786796D84}"/>
              </a:ext>
            </a:extLst>
          </p:cNvPr>
          <p:cNvSpPr/>
          <p:nvPr/>
        </p:nvSpPr>
        <p:spPr>
          <a:xfrm>
            <a:off x="584938" y="54005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Nhảy chuột vào một biểu tượng trên màn hình nền, kéo thả chuột để di chuyển biểu tượng đó đến vị trí khác (Hình 27).</a:t>
            </a:r>
          </a:p>
        </p:txBody>
      </p:sp>
      <p:pic>
        <p:nvPicPr>
          <p:cNvPr id="4" name="Picture 3">
            <a:extLst>
              <a:ext uri="{FF2B5EF4-FFF2-40B4-BE49-F238E27FC236}">
                <a16:creationId xmlns:a16="http://schemas.microsoft.com/office/drawing/2014/main" id="{32DC767D-41EA-4B69-866A-BB76CCBDEE7E}"/>
              </a:ext>
            </a:extLst>
          </p:cNvPr>
          <p:cNvPicPr>
            <a:picLocks noChangeAspect="1"/>
          </p:cNvPicPr>
          <p:nvPr/>
        </p:nvPicPr>
        <p:blipFill>
          <a:blip r:embed="rId4"/>
          <a:stretch>
            <a:fillRect/>
          </a:stretch>
        </p:blipFill>
        <p:spPr>
          <a:xfrm>
            <a:off x="7184572" y="1027859"/>
            <a:ext cx="4067928" cy="5451353"/>
          </a:xfrm>
          <a:prstGeom prst="rect">
            <a:avLst/>
          </a:prstGeom>
        </p:spPr>
      </p:pic>
      <p:pic>
        <p:nvPicPr>
          <p:cNvPr id="5" name="Picture 4">
            <a:extLst>
              <a:ext uri="{FF2B5EF4-FFF2-40B4-BE49-F238E27FC236}">
                <a16:creationId xmlns:a16="http://schemas.microsoft.com/office/drawing/2014/main" id="{4070D6C1-F711-4D9A-A579-B818F709DA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35943" y="1582121"/>
            <a:ext cx="4482776" cy="4482776"/>
          </a:xfrm>
          <a:prstGeom prst="rect">
            <a:avLst/>
          </a:prstGeom>
        </p:spPr>
      </p:pic>
    </p:spTree>
    <p:custDataLst>
      <p:tags r:id="rId1"/>
    </p:custDataLst>
    <p:extLst>
      <p:ext uri="{BB962C8B-B14F-4D97-AF65-F5344CB8AC3E}">
        <p14:creationId xmlns:p14="http://schemas.microsoft.com/office/powerpoint/2010/main" val="165898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DCF7E-000D-4832-91E7-C0C8C21B8393}"/>
              </a:ext>
            </a:extLst>
          </p:cNvPr>
          <p:cNvSpPr/>
          <p:nvPr/>
        </p:nvSpPr>
        <p:spPr>
          <a:xfrm>
            <a:off x="528954" y="323842"/>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đúp chuột vào biểu tượng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trên màn hình nền. Cửa sổ phần mềm Microsoft Word được mở ra tương tự Hình 28.</a:t>
            </a:r>
          </a:p>
        </p:txBody>
      </p:sp>
      <p:pic>
        <p:nvPicPr>
          <p:cNvPr id="3" name="Picture 2">
            <a:extLst>
              <a:ext uri="{FF2B5EF4-FFF2-40B4-BE49-F238E27FC236}">
                <a16:creationId xmlns:a16="http://schemas.microsoft.com/office/drawing/2014/main" id="{DFE6D4C0-1D21-4A58-BFB6-09B94E18584C}"/>
              </a:ext>
            </a:extLst>
          </p:cNvPr>
          <p:cNvPicPr>
            <a:picLocks noChangeAspect="1"/>
          </p:cNvPicPr>
          <p:nvPr/>
        </p:nvPicPr>
        <p:blipFill>
          <a:blip r:embed="rId4"/>
          <a:stretch>
            <a:fillRect/>
          </a:stretch>
        </p:blipFill>
        <p:spPr>
          <a:xfrm>
            <a:off x="2204440" y="1261904"/>
            <a:ext cx="8266006" cy="4681695"/>
          </a:xfrm>
          <a:prstGeom prst="rect">
            <a:avLst/>
          </a:prstGeom>
        </p:spPr>
      </p:pic>
      <p:pic>
        <p:nvPicPr>
          <p:cNvPr id="4" name="Picture 3">
            <a:extLst>
              <a:ext uri="{FF2B5EF4-FFF2-40B4-BE49-F238E27FC236}">
                <a16:creationId xmlns:a16="http://schemas.microsoft.com/office/drawing/2014/main" id="{819EAF78-5962-4AF2-A0E4-093D9580D21F}"/>
              </a:ext>
            </a:extLst>
          </p:cNvPr>
          <p:cNvPicPr>
            <a:picLocks noChangeAspect="1"/>
          </p:cNvPicPr>
          <p:nvPr/>
        </p:nvPicPr>
        <p:blipFill>
          <a:blip r:embed="rId5"/>
          <a:stretch>
            <a:fillRect/>
          </a:stretch>
        </p:blipFill>
        <p:spPr>
          <a:xfrm>
            <a:off x="4476000" y="251920"/>
            <a:ext cx="570029" cy="576896"/>
          </a:xfrm>
          <a:prstGeom prst="rect">
            <a:avLst/>
          </a:prstGeom>
        </p:spPr>
      </p:pic>
      <p:sp>
        <p:nvSpPr>
          <p:cNvPr id="5" name="Rectangle 4">
            <a:extLst>
              <a:ext uri="{FF2B5EF4-FFF2-40B4-BE49-F238E27FC236}">
                <a16:creationId xmlns:a16="http://schemas.microsoft.com/office/drawing/2014/main" id="{7BFD7420-237E-44ED-BEBC-0A9812E2FC67}"/>
              </a:ext>
            </a:extLst>
          </p:cNvPr>
          <p:cNvSpPr/>
          <p:nvPr/>
        </p:nvSpPr>
        <p:spPr>
          <a:xfrm>
            <a:off x="762219" y="6017129"/>
            <a:ext cx="10714434" cy="456343"/>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chuột vào nút ở góc trên, bên phải cửa sổ để đóng phần mềm.</a:t>
            </a:r>
          </a:p>
        </p:txBody>
      </p:sp>
    </p:spTree>
    <p:custDataLst>
      <p:tags r:id="rId1"/>
    </p:custDataLst>
    <p:extLst>
      <p:ext uri="{BB962C8B-B14F-4D97-AF65-F5344CB8AC3E}">
        <p14:creationId xmlns:p14="http://schemas.microsoft.com/office/powerpoint/2010/main" val="398187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9E71F4-3A18-4CFF-B95D-C3E85F3F0EE7}"/>
              </a:ext>
            </a:extLst>
          </p:cNvPr>
          <p:cNvSpPr/>
          <p:nvPr/>
        </p:nvSpPr>
        <p:spPr>
          <a:xfrm>
            <a:off x="581291" y="1426470"/>
            <a:ext cx="6304701" cy="864532"/>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1:</a:t>
            </a:r>
            <a:r>
              <a:rPr lang="vi-VN">
                <a:latin typeface="UTM Avo" panose="02040603050506020204" pitchFamily="18" charset="0"/>
                <a:cs typeface="Times New Roman" panose="02020603050405020304" pitchFamily="18" charset="0"/>
              </a:rPr>
              <a:t> Nháy chuột vào</a:t>
            </a:r>
            <a:r>
              <a:rPr lang="en-US">
                <a:latin typeface="UTM Avo" panose="02040603050506020204" pitchFamily="18" charset="0"/>
                <a:cs typeface="Times New Roman" panose="02020603050405020304" pitchFamily="18" charset="0"/>
              </a:rPr>
              <a:t> </a:t>
            </a:r>
            <a:r>
              <a:rPr lang="vi-VN">
                <a:solidFill>
                  <a:srgbClr val="3DC3EC"/>
                </a:solidFill>
                <a:latin typeface="UTM Avo" panose="02040603050506020204" pitchFamily="18" charset="0"/>
                <a:cs typeface="Times New Roman" panose="02020603050405020304" pitchFamily="18" charset="0"/>
              </a:rPr>
              <a:t>Start</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ở góc dưới, bên trái màn hình nền để mở bảng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chọn như Hình 29. </a:t>
            </a:r>
          </a:p>
        </p:txBody>
      </p:sp>
      <p:sp>
        <p:nvSpPr>
          <p:cNvPr id="3" name="Rectangle 2">
            <a:extLst>
              <a:ext uri="{FF2B5EF4-FFF2-40B4-BE49-F238E27FC236}">
                <a16:creationId xmlns:a16="http://schemas.microsoft.com/office/drawing/2014/main" id="{811E1BF9-46B0-4DC2-9097-DD703830B178}"/>
              </a:ext>
            </a:extLst>
          </p:cNvPr>
          <p:cNvSpPr/>
          <p:nvPr/>
        </p:nvSpPr>
        <p:spPr>
          <a:xfrm>
            <a:off x="2135555" y="339726"/>
            <a:ext cx="9555702"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Tắt máy tính đúng cách và một số thao tác cần lưu ý khi làm việc với máy tính.</a:t>
            </a:r>
          </a:p>
        </p:txBody>
      </p:sp>
      <p:grpSp>
        <p:nvGrpSpPr>
          <p:cNvPr id="4" name="Group 3">
            <a:extLst>
              <a:ext uri="{FF2B5EF4-FFF2-40B4-BE49-F238E27FC236}">
                <a16:creationId xmlns:a16="http://schemas.microsoft.com/office/drawing/2014/main" id="{8F8BA1BF-39BD-4E3C-965D-BDBD8CCC8054}"/>
              </a:ext>
            </a:extLst>
          </p:cNvPr>
          <p:cNvGrpSpPr/>
          <p:nvPr/>
        </p:nvGrpSpPr>
        <p:grpSpPr>
          <a:xfrm>
            <a:off x="581290" y="335687"/>
            <a:ext cx="1526272" cy="492699"/>
            <a:chOff x="581290" y="1091471"/>
            <a:chExt cx="1526272" cy="492699"/>
          </a:xfrm>
        </p:grpSpPr>
        <p:sp>
          <p:nvSpPr>
            <p:cNvPr id="5" name="Rectangle 4">
              <a:extLst>
                <a:ext uri="{FF2B5EF4-FFF2-40B4-BE49-F238E27FC236}">
                  <a16:creationId xmlns:a16="http://schemas.microsoft.com/office/drawing/2014/main" id="{B0542B4B-6018-4407-B71C-525944358540}"/>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9D26276B-7F4F-4712-91D8-716F427932D3}"/>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879499-1D1B-43EA-86A3-066902976BE4}"/>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4</a:t>
              </a:r>
              <a:endParaRPr lang="vi-VN" sz="2000">
                <a:solidFill>
                  <a:schemeClr val="bg1"/>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6D47D505-8541-45F4-8BC0-0EE20BF1BC83}"/>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8E80BFE-0838-4017-924D-387037210A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69574" y="933771"/>
            <a:ext cx="4696670" cy="4259949"/>
          </a:xfrm>
          <a:prstGeom prst="rect">
            <a:avLst/>
          </a:prstGeom>
        </p:spPr>
      </p:pic>
      <p:sp>
        <p:nvSpPr>
          <p:cNvPr id="11" name="Rectangle 10">
            <a:extLst>
              <a:ext uri="{FF2B5EF4-FFF2-40B4-BE49-F238E27FC236}">
                <a16:creationId xmlns:a16="http://schemas.microsoft.com/office/drawing/2014/main" id="{F1601CD5-B904-45CB-BB46-E8FBCF46AC3C}"/>
              </a:ext>
            </a:extLst>
          </p:cNvPr>
          <p:cNvSpPr/>
          <p:nvPr/>
        </p:nvSpPr>
        <p:spPr>
          <a:xfrm>
            <a:off x="581290" y="2348551"/>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2</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vi-VN">
                <a:solidFill>
                  <a:srgbClr val="3DC3EC"/>
                </a:solidFill>
                <a:latin typeface="UTM Avo" panose="02040603050506020204" pitchFamily="18" charset="0"/>
                <a:cs typeface="Times New Roman" panose="02020603050405020304" pitchFamily="18" charset="0"/>
              </a:rPr>
              <a:t>Power</a:t>
            </a:r>
            <a:r>
              <a:rPr lang="vi-VN">
                <a:latin typeface="UTM Avo"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79D2824F-5A47-4776-BFD8-2CED661977EB}"/>
              </a:ext>
            </a:extLst>
          </p:cNvPr>
          <p:cNvSpPr/>
          <p:nvPr/>
        </p:nvSpPr>
        <p:spPr>
          <a:xfrm>
            <a:off x="581289" y="2852837"/>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3</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en-US">
                <a:solidFill>
                  <a:srgbClr val="3DC3EC"/>
                </a:solidFill>
                <a:latin typeface="UTM Avo" panose="02040603050506020204" pitchFamily="18" charset="0"/>
                <a:cs typeface="Times New Roman" panose="02020603050405020304" pitchFamily="18" charset="0"/>
              </a:rPr>
              <a:t>Shut down </a:t>
            </a:r>
            <a:r>
              <a:rPr lang="en-US">
                <a:latin typeface="UTM Avo" panose="02040603050506020204" pitchFamily="18" charset="0"/>
                <a:cs typeface="Times New Roman" panose="02020603050405020304" pitchFamily="18" charset="0"/>
              </a:rPr>
              <a:t>để tắt máy</a:t>
            </a:r>
            <a:r>
              <a:rPr lang="vi-VN">
                <a:latin typeface="UTM Avo"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4291B12-97F2-4A9A-BC76-900C14D3DB61}"/>
              </a:ext>
            </a:extLst>
          </p:cNvPr>
          <p:cNvSpPr/>
          <p:nvPr/>
        </p:nvSpPr>
        <p:spPr>
          <a:xfrm>
            <a:off x="608704" y="3357123"/>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4</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Nhấn nút công tắc để tắt màn hình.</a:t>
            </a:r>
          </a:p>
        </p:txBody>
      </p:sp>
      <p:pic>
        <p:nvPicPr>
          <p:cNvPr id="15" name="Picture 14">
            <a:extLst>
              <a:ext uri="{FF2B5EF4-FFF2-40B4-BE49-F238E27FC236}">
                <a16:creationId xmlns:a16="http://schemas.microsoft.com/office/drawing/2014/main" id="{53CEBBEC-3782-4067-BBEC-A01B3CB676E8}"/>
              </a:ext>
            </a:extLst>
          </p:cNvPr>
          <p:cNvPicPr>
            <a:picLocks noChangeAspect="1"/>
          </p:cNvPicPr>
          <p:nvPr/>
        </p:nvPicPr>
        <p:blipFill>
          <a:blip r:embed="rId5"/>
          <a:stretch>
            <a:fillRect/>
          </a:stretch>
        </p:blipFill>
        <p:spPr>
          <a:xfrm>
            <a:off x="4056312" y="1497489"/>
            <a:ext cx="422382" cy="369584"/>
          </a:xfrm>
          <a:prstGeom prst="rect">
            <a:avLst/>
          </a:prstGeom>
        </p:spPr>
      </p:pic>
    </p:spTree>
    <p:custDataLst>
      <p:tags r:id="rId1"/>
    </p:custDataLst>
    <p:extLst>
      <p:ext uri="{BB962C8B-B14F-4D97-AF65-F5344CB8AC3E}">
        <p14:creationId xmlns:p14="http://schemas.microsoft.com/office/powerpoint/2010/main" val="18775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667E6B-F8B1-48F7-90B2-9316AF7D37A1}"/>
              </a:ext>
            </a:extLst>
          </p:cNvPr>
          <p:cNvSpPr/>
          <p:nvPr/>
        </p:nvSpPr>
        <p:spPr>
          <a:xfrm>
            <a:off x="778328" y="439460"/>
            <a:ext cx="10386527" cy="5979077"/>
          </a:xfrm>
          <a:prstGeom prst="rect">
            <a:avLst/>
          </a:prstGeom>
          <a:solidFill>
            <a:srgbClr val="F3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0D776-10E0-4022-A30D-AC3D10C31174}"/>
              </a:ext>
            </a:extLst>
          </p:cNvPr>
          <p:cNvPicPr>
            <a:picLocks noChangeAspect="1"/>
          </p:cNvPicPr>
          <p:nvPr/>
        </p:nvPicPr>
        <p:blipFill>
          <a:blip r:embed="rId4"/>
          <a:stretch>
            <a:fillRect/>
          </a:stretch>
        </p:blipFill>
        <p:spPr>
          <a:xfrm>
            <a:off x="2059813" y="3428999"/>
            <a:ext cx="4210358" cy="2909455"/>
          </a:xfrm>
          <a:prstGeom prst="rect">
            <a:avLst/>
          </a:prstGeom>
        </p:spPr>
      </p:pic>
      <p:sp>
        <p:nvSpPr>
          <p:cNvPr id="9" name="Rectangle 8">
            <a:extLst>
              <a:ext uri="{FF2B5EF4-FFF2-40B4-BE49-F238E27FC236}">
                <a16:creationId xmlns:a16="http://schemas.microsoft.com/office/drawing/2014/main" id="{4D91C029-8D59-4A4E-A809-AD286F7BDF25}"/>
              </a:ext>
            </a:extLst>
          </p:cNvPr>
          <p:cNvSpPr/>
          <p:nvPr/>
        </p:nvSpPr>
        <p:spPr>
          <a:xfrm>
            <a:off x="849086" y="561342"/>
            <a:ext cx="10245012"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MỘT SỐ LƯU Ý KHI LÀM VIỆC VỚI MÁY TÍNH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nhận công tắc trên thân máy để</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tắt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ngắt điện khi máy tính đang hoạt động.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Trước khi tắt máy tính cần đóng các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phần mềm đang mở.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tự ý xoá các biểu tượng trên màn hình nền.</a:t>
            </a: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di chuyển màn hình, thân máy khi máy tính để bàn đang hoạt động.</a:t>
            </a:r>
          </a:p>
        </p:txBody>
      </p:sp>
      <p:pic>
        <p:nvPicPr>
          <p:cNvPr id="11" name="Picture 10" descr="A picture containing toy, doll, vector graphics&#10;&#10;Description automatically generated">
            <a:extLst>
              <a:ext uri="{FF2B5EF4-FFF2-40B4-BE49-F238E27FC236}">
                <a16:creationId xmlns:a16="http://schemas.microsoft.com/office/drawing/2014/main" id="{1FA1F7DE-4D84-4EFF-AFBF-096146B5A1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3018" y="3232803"/>
            <a:ext cx="3625197" cy="3625197"/>
          </a:xfrm>
          <a:prstGeom prst="rect">
            <a:avLst/>
          </a:prstGeom>
        </p:spPr>
      </p:pic>
    </p:spTree>
    <p:custDataLst>
      <p:tags r:id="rId1"/>
    </p:custDataLst>
    <p:extLst>
      <p:ext uri="{BB962C8B-B14F-4D97-AF65-F5344CB8AC3E}">
        <p14:creationId xmlns:p14="http://schemas.microsoft.com/office/powerpoint/2010/main" val="312887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đúng khi tắt máy tính?</a:t>
            </a:r>
          </a:p>
        </p:txBody>
      </p:sp>
      <p:sp>
        <p:nvSpPr>
          <p:cNvPr id="9" name="Rectangle 8">
            <a:extLst>
              <a:ext uri="{FF2B5EF4-FFF2-40B4-BE49-F238E27FC236}">
                <a16:creationId xmlns:a16="http://schemas.microsoft.com/office/drawing/2014/main" id="{64D4AC19-04E7-42DD-8D9E-C14E08221752}"/>
              </a:ext>
            </a:extLst>
          </p:cNvPr>
          <p:cNvSpPr/>
          <p:nvPr/>
        </p:nvSpPr>
        <p:spPr>
          <a:xfrm>
            <a:off x="2029833" y="1918207"/>
            <a:ext cx="8505049"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Rút phích cắm điện.</a:t>
            </a:r>
          </a:p>
        </p:txBody>
      </p:sp>
      <p:sp>
        <p:nvSpPr>
          <p:cNvPr id="10" name="Rectangle 9">
            <a:extLst>
              <a:ext uri="{FF2B5EF4-FFF2-40B4-BE49-F238E27FC236}">
                <a16:creationId xmlns:a16="http://schemas.microsoft.com/office/drawing/2014/main" id="{22A734E4-2093-4333-9279-33750DACE0B2}"/>
              </a:ext>
            </a:extLst>
          </p:cNvPr>
          <p:cNvSpPr/>
          <p:nvPr/>
        </p:nvSpPr>
        <p:spPr>
          <a:xfrm>
            <a:off x="2029833" y="2400274"/>
            <a:ext cx="7310526"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Nhấn công tắc trên thân máy tính</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151CCD1-4DB5-4BF7-A6FD-E07347AC69A6}"/>
              </a:ext>
            </a:extLst>
          </p:cNvPr>
          <p:cNvSpPr/>
          <p:nvPr/>
        </p:nvSpPr>
        <p:spPr>
          <a:xfrm>
            <a:off x="1652195" y="3631277"/>
            <a:ext cx="986353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sử dụng thao tác nào để 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từ vị trí này</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vị trí khác trên màn hình?</a:t>
            </a:r>
          </a:p>
        </p:txBody>
      </p:sp>
      <p:pic>
        <p:nvPicPr>
          <p:cNvPr id="17" name="Picture 16">
            <a:extLst>
              <a:ext uri="{FF2B5EF4-FFF2-40B4-BE49-F238E27FC236}">
                <a16:creationId xmlns:a16="http://schemas.microsoft.com/office/drawing/2014/main" id="{13A0A675-DE92-4096-B850-F1EDB7490476}"/>
              </a:ext>
            </a:extLst>
          </p:cNvPr>
          <p:cNvPicPr>
            <a:picLocks noChangeAspect="1"/>
          </p:cNvPicPr>
          <p:nvPr/>
        </p:nvPicPr>
        <p:blipFill>
          <a:blip r:embed="rId5"/>
          <a:stretch>
            <a:fillRect/>
          </a:stretch>
        </p:blipFill>
        <p:spPr>
          <a:xfrm>
            <a:off x="8380156" y="3460896"/>
            <a:ext cx="960203" cy="876376"/>
          </a:xfrm>
          <a:prstGeom prst="rect">
            <a:avLst/>
          </a:prstGeom>
        </p:spPr>
      </p:pic>
      <p:sp>
        <p:nvSpPr>
          <p:cNvPr id="18" name="Rectangle 17">
            <a:extLst>
              <a:ext uri="{FF2B5EF4-FFF2-40B4-BE49-F238E27FC236}">
                <a16:creationId xmlns:a16="http://schemas.microsoft.com/office/drawing/2014/main" id="{2CB02F40-B2EE-430B-89EF-099B38B56698}"/>
              </a:ext>
            </a:extLst>
          </p:cNvPr>
          <p:cNvSpPr/>
          <p:nvPr/>
        </p:nvSpPr>
        <p:spPr>
          <a:xfrm>
            <a:off x="2029833" y="2891555"/>
            <a:ext cx="9619242"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Đóng các phần mềm đang mở và chọn </a:t>
            </a:r>
            <a:r>
              <a:rPr lang="vi-VN" sz="2000">
                <a:solidFill>
                  <a:srgbClr val="3DC3EC"/>
                </a:solidFill>
                <a:latin typeface="UTM Avo" panose="02040603050506020204" pitchFamily="18" charset="0"/>
                <a:cs typeface="Times New Roman" panose="02020603050405020304" pitchFamily="18" charset="0"/>
              </a:rPr>
              <a:t>Start</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Power</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Shut down</a:t>
            </a:r>
            <a:r>
              <a:rPr lang="vi-VN" sz="2000">
                <a:latin typeface="UTM Avo" panose="020406030505060202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2F8B4AC3-CF3D-43C6-ADE7-B0857F36941F}"/>
              </a:ext>
            </a:extLst>
          </p:cNvPr>
          <p:cNvSpPr/>
          <p:nvPr/>
        </p:nvSpPr>
        <p:spPr>
          <a:xfrm>
            <a:off x="2029832"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Nháy chuột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D2466AE-AF25-4D36-B874-006327C9D091}"/>
              </a:ext>
            </a:extLst>
          </p:cNvPr>
          <p:cNvSpPr/>
          <p:nvPr/>
        </p:nvSpPr>
        <p:spPr>
          <a:xfrm>
            <a:off x="8516357"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Kéo thả chuột</a:t>
            </a:r>
            <a:endParaRPr lang="vi-VN" sz="20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2FEB721-85D4-434D-A2C6-0F2E4C03FBBF}"/>
              </a:ext>
            </a:extLst>
          </p:cNvPr>
          <p:cNvSpPr/>
          <p:nvPr/>
        </p:nvSpPr>
        <p:spPr>
          <a:xfrm>
            <a:off x="5273094"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Nháy đúp chuột</a:t>
            </a: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76AB137-0387-4900-B10F-16F5931B7B42}"/>
              </a:ext>
            </a:extLst>
          </p:cNvPr>
          <p:cNvSpPr/>
          <p:nvPr/>
        </p:nvSpPr>
        <p:spPr>
          <a:xfrm>
            <a:off x="1652194" y="5315302"/>
            <a:ext cx="10101655"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Em </a:t>
            </a:r>
            <a:r>
              <a:rPr lang="en-US" sz="2000">
                <a:latin typeface="UTM Avo" panose="02040603050506020204" pitchFamily="18" charset="0"/>
                <a:cs typeface="Times New Roman" panose="02020603050405020304" pitchFamily="18" charset="0"/>
              </a:rPr>
              <a:t>hãy </a:t>
            </a:r>
            <a:r>
              <a:rPr lang="vi-VN" sz="2000">
                <a:latin typeface="UTM Avo" panose="02040603050506020204" pitchFamily="18" charset="0"/>
                <a:cs typeface="Times New Roman" panose="02020603050405020304" pitchFamily="18" charset="0"/>
              </a:rPr>
              <a:t>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a:t>
            </a:r>
            <a:r>
              <a:rPr lang="en-US" sz="2000">
                <a:latin typeface="UTM Avo" panose="02040603050506020204" pitchFamily="18" charset="0"/>
                <a:cs typeface="Times New Roman" panose="02020603050405020304" pitchFamily="18" charset="0"/>
              </a:rPr>
              <a:t>một </a:t>
            </a:r>
            <a:r>
              <a:rPr lang="vi-VN" sz="2000">
                <a:latin typeface="UTM Avo" panose="02040603050506020204" pitchFamily="18" charset="0"/>
                <a:cs typeface="Times New Roman" panose="02020603050405020304" pitchFamily="18" charset="0"/>
              </a:rPr>
              <a:t>vị trí khác trên màn hình</a:t>
            </a:r>
            <a:r>
              <a:rPr lang="en-US" sz="2000">
                <a:latin typeface="UTM Avo" panose="02040603050506020204" pitchFamily="18" charset="0"/>
                <a:cs typeface="Times New Roman" panose="02020603050405020304" pitchFamily="18" charset="0"/>
              </a:rPr>
              <a:t> nền.</a:t>
            </a:r>
            <a:endParaRPr lang="vi-VN" sz="2000">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09DA52F-5A27-47D9-A80F-8C00ED536DB6}"/>
              </a:ext>
            </a:extLst>
          </p:cNvPr>
          <p:cNvPicPr>
            <a:picLocks noChangeAspect="1"/>
          </p:cNvPicPr>
          <p:nvPr/>
        </p:nvPicPr>
        <p:blipFill>
          <a:blip r:embed="rId5"/>
          <a:stretch>
            <a:fillRect/>
          </a:stretch>
        </p:blipFill>
        <p:spPr>
          <a:xfrm>
            <a:off x="5754630" y="5182498"/>
            <a:ext cx="960203" cy="876376"/>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D2DEE445-EAF7-4E71-BD74-58005E5BB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8490" y="565630"/>
            <a:ext cx="3123738" cy="2233327"/>
          </a:xfrm>
          <a:prstGeom prst="rect">
            <a:avLst/>
          </a:prstGeom>
        </p:spPr>
      </p:pic>
      <p:sp>
        <p:nvSpPr>
          <p:cNvPr id="24" name="Oval 23">
            <a:extLst>
              <a:ext uri="{FF2B5EF4-FFF2-40B4-BE49-F238E27FC236}">
                <a16:creationId xmlns:a16="http://schemas.microsoft.com/office/drawing/2014/main" id="{C7844AE8-7425-44AD-9D7F-DCBBD3CEAA52}"/>
              </a:ext>
            </a:extLst>
          </p:cNvPr>
          <p:cNvSpPr/>
          <p:nvPr/>
        </p:nvSpPr>
        <p:spPr>
          <a:xfrm>
            <a:off x="2019026" y="2973965"/>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2467C439-F2D5-42F7-8E26-5328C99C49F1}"/>
              </a:ext>
            </a:extLst>
          </p:cNvPr>
          <p:cNvSpPr/>
          <p:nvPr/>
        </p:nvSpPr>
        <p:spPr>
          <a:xfrm>
            <a:off x="8495574" y="468649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337136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4"/>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nháy nút phải chuột vào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trên màn hình nền, xem bảng chọn được mở ra, nháy chuột ra màn hình nền để đóng bảng chọn.</a:t>
            </a:r>
          </a:p>
        </p:txBody>
      </p:sp>
      <p:sp>
        <p:nvSpPr>
          <p:cNvPr id="7" name="Rectangle 6">
            <a:extLst>
              <a:ext uri="{FF2B5EF4-FFF2-40B4-BE49-F238E27FC236}">
                <a16:creationId xmlns:a16="http://schemas.microsoft.com/office/drawing/2014/main" id="{8C875063-5E58-402C-B578-B01DBE6398A5}"/>
              </a:ext>
            </a:extLst>
          </p:cNvPr>
          <p:cNvSpPr/>
          <p:nvPr/>
        </p:nvSpPr>
        <p:spPr>
          <a:xfrm>
            <a:off x="1652194" y="2504136"/>
            <a:ext cx="9987355"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luyện tập tư thế ngồi và cầm chuột đúng cách khi sử dụng máy tính.</a:t>
            </a:r>
          </a:p>
        </p:txBody>
      </p:sp>
      <p:pic>
        <p:nvPicPr>
          <p:cNvPr id="10" name="Picture 9">
            <a:extLst>
              <a:ext uri="{FF2B5EF4-FFF2-40B4-BE49-F238E27FC236}">
                <a16:creationId xmlns:a16="http://schemas.microsoft.com/office/drawing/2014/main" id="{771F1D93-47CF-4C27-87A6-6019934E63BD}"/>
              </a:ext>
            </a:extLst>
          </p:cNvPr>
          <p:cNvPicPr>
            <a:picLocks noChangeAspect="1"/>
          </p:cNvPicPr>
          <p:nvPr/>
        </p:nvPicPr>
        <p:blipFill>
          <a:blip r:embed="rId5"/>
          <a:stretch>
            <a:fillRect/>
          </a:stretch>
        </p:blipFill>
        <p:spPr>
          <a:xfrm>
            <a:off x="7315515" y="1016224"/>
            <a:ext cx="876376" cy="883997"/>
          </a:xfrm>
          <a:prstGeom prst="rect">
            <a:avLst/>
          </a:prstGeom>
        </p:spPr>
      </p:pic>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233" b="10363"/>
          <a:stretch/>
        </p:blipFill>
        <p:spPr>
          <a:xfrm>
            <a:off x="7753703" y="3126036"/>
            <a:ext cx="3724276" cy="3347232"/>
          </a:xfrm>
          <a:prstGeom prst="rect">
            <a:avLst/>
          </a:prstGeom>
        </p:spPr>
      </p:pic>
    </p:spTree>
    <p:custDataLst>
      <p:tags r:id="rId1"/>
    </p:custDataLst>
    <p:extLst>
      <p:ext uri="{BB962C8B-B14F-4D97-AF65-F5344CB8AC3E}">
        <p14:creationId xmlns:p14="http://schemas.microsoft.com/office/powerpoint/2010/main" val="5842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Hôm nay, Khoa và các bạn có buổi học đầu tiên với máy tính. Cả lớp rất háo hức vì được sử dụng máy tính. Khoa có một thắc mắc muốn hỏi thầy giáo về cách cầm chuột, cách gõ phím và tư thế ngồi trước máy tính thế nào là đúng và khoa học? Chúng ta cùng tìm hiểu cùng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custDataLst>
      <p:tags r:id="rId1"/>
    </p:custDataLst>
    <p:extLst>
      <p:ext uri="{BB962C8B-B14F-4D97-AF65-F5344CB8AC3E}">
        <p14:creationId xmlns:p14="http://schemas.microsoft.com/office/powerpoint/2010/main" val="309042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ACCBC54D-D611-4230-8038-232D5025CCA4}"/>
              </a:ext>
            </a:extLst>
          </p:cNvPr>
          <p:cNvPicPr>
            <a:picLocks noChangeAspect="1"/>
          </p:cNvPicPr>
          <p:nvPr/>
        </p:nvPicPr>
        <p:blipFill>
          <a:blip r:embed="rId7"/>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TƯ THẾ NGỒI KHI SỬ DỤNG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tư thế ngồi khi sử dụng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850194" y="1807237"/>
              <a:ext cx="10307782"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Tư thế ngồi khi sử dụng máy tính của bạn nào sau đây chưa đúng? Vì sao?</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id="{D0FE1FD9-657B-4C7F-892E-33FF212EA75C}"/>
              </a:ext>
            </a:extLst>
          </p:cNvPr>
          <p:cNvPicPr>
            <a:picLocks noChangeAspect="1"/>
          </p:cNvPicPr>
          <p:nvPr/>
        </p:nvPicPr>
        <p:blipFill>
          <a:blip r:embed="rId10"/>
          <a:stretch>
            <a:fillRect/>
          </a:stretch>
        </p:blipFill>
        <p:spPr>
          <a:xfrm>
            <a:off x="1237595" y="2986898"/>
            <a:ext cx="9716807" cy="2585807"/>
          </a:xfrm>
          <a:prstGeom prst="rect">
            <a:avLst/>
          </a:prstGeom>
        </p:spPr>
      </p:pic>
      <p:sp>
        <p:nvSpPr>
          <p:cNvPr id="25" name="Rectangle 24">
            <a:extLst>
              <a:ext uri="{FF2B5EF4-FFF2-40B4-BE49-F238E27FC236}">
                <a16:creationId xmlns:a16="http://schemas.microsoft.com/office/drawing/2014/main" id="{32A609B0-A583-40E5-A6C4-2B8D6219BAC4}"/>
              </a:ext>
            </a:extLst>
          </p:cNvPr>
          <p:cNvSpPr/>
          <p:nvPr/>
        </p:nvSpPr>
        <p:spPr>
          <a:xfrm>
            <a:off x="2249146"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8415A08-93F8-4B37-9C1B-5DB07B242145}"/>
              </a:ext>
            </a:extLst>
          </p:cNvPr>
          <p:cNvSpPr/>
          <p:nvPr/>
        </p:nvSpPr>
        <p:spPr>
          <a:xfrm>
            <a:off x="5854619"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6211BAD-7B85-4D38-B80F-2D3F36554F89}"/>
              </a:ext>
            </a:extLst>
          </p:cNvPr>
          <p:cNvSpPr/>
          <p:nvPr/>
        </p:nvSpPr>
        <p:spPr>
          <a:xfrm>
            <a:off x="9439482"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c)</a:t>
            </a:r>
            <a:endParaRPr lang="vi-VN" sz="2400">
              <a:latin typeface="UTM Avo" panose="02040603050506020204" pitchFamily="18" charset="0"/>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id="{BA426B50-E965-41AF-BCB4-AFA7506C822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7378B4B5-D8E1-4674-B498-92E5F4FAC17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58382"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id="{52C0D306-F300-41CF-B622-7CEB7721DF0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59266" y="5013584"/>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66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3021-2B4C-46C5-9494-9EEC60EAAD60}"/>
              </a:ext>
            </a:extLst>
          </p:cNvPr>
          <p:cNvPicPr>
            <a:picLocks noChangeAspect="1"/>
          </p:cNvPicPr>
          <p:nvPr/>
        </p:nvPicPr>
        <p:blipFill>
          <a:blip r:embed="rId4"/>
          <a:stretch>
            <a:fillRect/>
          </a:stretch>
        </p:blipFill>
        <p:spPr>
          <a:xfrm>
            <a:off x="7426148" y="776534"/>
            <a:ext cx="4244881" cy="3673180"/>
          </a:xfrm>
          <a:prstGeom prst="rect">
            <a:avLst/>
          </a:prstGeom>
        </p:spPr>
      </p:pic>
      <p:sp>
        <p:nvSpPr>
          <p:cNvPr id="4" name="Rectangle 3">
            <a:extLst>
              <a:ext uri="{FF2B5EF4-FFF2-40B4-BE49-F238E27FC236}">
                <a16:creationId xmlns:a16="http://schemas.microsoft.com/office/drawing/2014/main" id="{7DD56F67-39EF-4684-8E3C-168A2FFFE799}"/>
              </a:ext>
            </a:extLst>
          </p:cNvPr>
          <p:cNvSpPr/>
          <p:nvPr/>
        </p:nvSpPr>
        <p:spPr>
          <a:xfrm>
            <a:off x="318894" y="371784"/>
            <a:ext cx="6836951" cy="4443589"/>
          </a:xfrm>
          <a:prstGeom prst="rect">
            <a:avLst/>
          </a:prstGeom>
        </p:spPr>
        <p:txBody>
          <a:bodyPr wrap="square">
            <a:spAutoFit/>
          </a:bodyPr>
          <a:lstStyle/>
          <a:p>
            <a:pPr indent="342900" algn="just" defTabSz="342900">
              <a:lnSpc>
                <a:spcPct val="130000"/>
              </a:lnSpc>
            </a:pPr>
            <a:r>
              <a:rPr lang="vi-VN" sz="2000">
                <a:latin typeface="UTM Avo" panose="02040603050506020204" pitchFamily="18" charset="0"/>
                <a:cs typeface="Times New Roman" panose="02020603050405020304" pitchFamily="18" charset="0"/>
              </a:rPr>
              <a:t>Khi sử dụng máy tính, em ngồi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thẳng lưng, tư thế thoải mái. Mắt hướng ngang tầm màn hình và cách xa màn hình khoảng 50 – 80 cm. Tay đặt ngang tầm với bàn phím. Hai chân để trên mặt sàn.</a:t>
            </a:r>
          </a:p>
          <a:p>
            <a:pPr indent="342900" algn="just" defTabSz="342900">
              <a:lnSpc>
                <a:spcPct val="130000"/>
              </a:lnSpc>
            </a:pPr>
            <a:r>
              <a:rPr lang="vi-VN" sz="2000">
                <a:latin typeface="UTM Avo" panose="02040603050506020204" pitchFamily="18" charset="0"/>
                <a:cs typeface="Times New Roman" panose="02020603050405020304" pitchFamily="18" charset="0"/>
              </a:rPr>
              <a:t>Ngồi đúng tư thể giúp em tránh được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bệnh về cột sống và mắt.</a:t>
            </a:r>
          </a:p>
          <a:p>
            <a:pPr indent="342900" algn="just" defTabSz="342900">
              <a:lnSpc>
                <a:spcPct val="130000"/>
              </a:lnSpc>
            </a:pPr>
            <a:r>
              <a:rPr lang="vi-VN" sz="2000">
                <a:latin typeface="UTM Avo" panose="02040603050506020204" pitchFamily="18" charset="0"/>
                <a:cs typeface="Times New Roman" panose="02020603050405020304" pitchFamily="18" charset="0"/>
              </a:rPr>
              <a:t>Em không nên sử dụng máy tính trong thời gian dài, nên dừng lại, nghỉ ngơi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thư giãn sau khoảng 30 phút sử dụng máy tính. </a:t>
            </a:r>
            <a:endParaRPr lang="en-US" sz="2000">
              <a:latin typeface="UTM Avo" panose="02040603050506020204" pitchFamily="18" charset="0"/>
              <a:cs typeface="Times New Roman" panose="02020603050405020304" pitchFamily="18" charset="0"/>
            </a:endParaRPr>
          </a:p>
          <a:p>
            <a:pPr indent="342900" algn="just" defTabSz="342900">
              <a:lnSpc>
                <a:spcPct val="130000"/>
              </a:lnSpc>
            </a:pPr>
            <a:r>
              <a:rPr lang="vi-VN" sz="2000">
                <a:latin typeface="UTM Avo" panose="02040603050506020204" pitchFamily="18" charset="0"/>
                <a:cs typeface="Times New Roman" panose="02020603050405020304" pitchFamily="18" charset="0"/>
              </a:rPr>
              <a:t>Đặt máy tính ở vị trí sao cho ánh sáng không trực tiếp chiếu vào màn hình hoặc mắt</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3763520-7864-47E2-AAE8-2064D4C9A923}"/>
              </a:ext>
            </a:extLst>
          </p:cNvPr>
          <p:cNvSpPr/>
          <p:nvPr/>
        </p:nvSpPr>
        <p:spPr>
          <a:xfrm>
            <a:off x="7548511" y="4531237"/>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grpSp>
        <p:nvGrpSpPr>
          <p:cNvPr id="5" name="Group 4">
            <a:extLst>
              <a:ext uri="{FF2B5EF4-FFF2-40B4-BE49-F238E27FC236}">
                <a16:creationId xmlns:a16="http://schemas.microsoft.com/office/drawing/2014/main" id="{32B31F05-7237-49A0-8A17-C463BEC90138}"/>
              </a:ext>
            </a:extLst>
          </p:cNvPr>
          <p:cNvGrpSpPr/>
          <p:nvPr/>
        </p:nvGrpSpPr>
        <p:grpSpPr>
          <a:xfrm>
            <a:off x="1481251" y="4800089"/>
            <a:ext cx="8119723" cy="1722647"/>
            <a:chOff x="1329714" y="458216"/>
            <a:chExt cx="8119723" cy="1722647"/>
          </a:xfrm>
        </p:grpSpPr>
        <p:grpSp>
          <p:nvGrpSpPr>
            <p:cNvPr id="6" name="Group 5">
              <a:extLst>
                <a:ext uri="{FF2B5EF4-FFF2-40B4-BE49-F238E27FC236}">
                  <a16:creationId xmlns:a16="http://schemas.microsoft.com/office/drawing/2014/main" id="{0875EFCF-8972-463A-A11A-3B1FE4A20DF8}"/>
                </a:ext>
              </a:extLst>
            </p:cNvPr>
            <p:cNvGrpSpPr/>
            <p:nvPr/>
          </p:nvGrpSpPr>
          <p:grpSpPr>
            <a:xfrm>
              <a:off x="1329714" y="458216"/>
              <a:ext cx="8119723" cy="1722647"/>
              <a:chOff x="1329714" y="458216"/>
              <a:chExt cx="8119723" cy="1722647"/>
            </a:xfrm>
          </p:grpSpPr>
          <p:grpSp>
            <p:nvGrpSpPr>
              <p:cNvPr id="9" name="Group 8">
                <a:extLst>
                  <a:ext uri="{FF2B5EF4-FFF2-40B4-BE49-F238E27FC236}">
                    <a16:creationId xmlns:a16="http://schemas.microsoft.com/office/drawing/2014/main" id="{316DBA87-8B0F-463E-897E-57A2E8735788}"/>
                  </a:ext>
                </a:extLst>
              </p:cNvPr>
              <p:cNvGrpSpPr/>
              <p:nvPr/>
            </p:nvGrpSpPr>
            <p:grpSpPr>
              <a:xfrm>
                <a:off x="1925021" y="911578"/>
                <a:ext cx="7524416" cy="1269285"/>
                <a:chOff x="2572721" y="934090"/>
                <a:chExt cx="6769292" cy="1872544"/>
              </a:xfrm>
            </p:grpSpPr>
            <p:sp>
              <p:nvSpPr>
                <p:cNvPr id="11" name="Rectangle: Rounded Corners 10">
                  <a:extLst>
                    <a:ext uri="{FF2B5EF4-FFF2-40B4-BE49-F238E27FC236}">
                      <a16:creationId xmlns:a16="http://schemas.microsoft.com/office/drawing/2014/main" id="{9BC7D4F2-7BF1-4199-91DA-4FF5A3B89D35}"/>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0059F8-256F-4BAA-B218-55E314827429}"/>
                    </a:ext>
                  </a:extLst>
                </p:cNvPr>
                <p:cNvSpPr/>
                <p:nvPr/>
              </p:nvSpPr>
              <p:spPr>
                <a:xfrm>
                  <a:off x="2572721" y="934090"/>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E683B94-81E1-4CDB-AF8B-EA1C8FA6D5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8" name="Rectangle 7">
              <a:extLst>
                <a:ext uri="{FF2B5EF4-FFF2-40B4-BE49-F238E27FC236}">
                  <a16:creationId xmlns:a16="http://schemas.microsoft.com/office/drawing/2014/main" id="{F95604D8-5C0D-42DE-A279-4250619BB665}"/>
                </a:ext>
              </a:extLst>
            </p:cNvPr>
            <p:cNvSpPr/>
            <p:nvPr/>
          </p:nvSpPr>
          <p:spPr>
            <a:xfrm>
              <a:off x="2185418" y="977172"/>
              <a:ext cx="6971926" cy="1042080"/>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Khi sử dụng máy tính cần ngồi đúng tư thế và giữ đúng</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khoảng cách để bảo vệ sức khoẻ.</a:t>
              </a:r>
            </a:p>
          </p:txBody>
        </p:sp>
      </p:grpSp>
    </p:spTree>
    <p:custDataLst>
      <p:tags r:id="rId1"/>
    </p:custDataLst>
    <p:extLst>
      <p:ext uri="{BB962C8B-B14F-4D97-AF65-F5344CB8AC3E}">
        <p14:creationId xmlns:p14="http://schemas.microsoft.com/office/powerpoint/2010/main" val="36913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4"/>
          <a:stretch>
            <a:fillRect/>
          </a:stretch>
        </p:blipFill>
        <p:spPr>
          <a:xfrm>
            <a:off x="474474" y="580893"/>
            <a:ext cx="983065" cy="967824"/>
          </a:xfrm>
          <a:prstGeom prst="rect">
            <a:avLst/>
          </a:prstGeom>
        </p:spPr>
      </p:pic>
      <p:sp>
        <p:nvSpPr>
          <p:cNvPr id="19" name="Rectangle 18">
            <a:extLst>
              <a:ext uri="{FF2B5EF4-FFF2-40B4-BE49-F238E27FC236}">
                <a16:creationId xmlns:a16="http://schemas.microsoft.com/office/drawing/2014/main" id="{585EE7A9-4B14-435F-A4D5-4C903EF8792A}"/>
              </a:ext>
            </a:extLst>
          </p:cNvPr>
          <p:cNvSpPr/>
          <p:nvPr/>
        </p:nvSpPr>
        <p:spPr>
          <a:xfrm>
            <a:off x="1480371" y="813468"/>
            <a:ext cx="9770221" cy="1042080"/>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Tư thế ngồi khi sử dụng máy tính đúng sẽ giúp em tránh nguy cơ</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mắc những bệnh nào sau đây?</a:t>
            </a:r>
          </a:p>
        </p:txBody>
      </p:sp>
      <p:sp>
        <p:nvSpPr>
          <p:cNvPr id="20" name="Rectangle 19">
            <a:extLst>
              <a:ext uri="{FF2B5EF4-FFF2-40B4-BE49-F238E27FC236}">
                <a16:creationId xmlns:a16="http://schemas.microsoft.com/office/drawing/2014/main" id="{260C4F05-09A2-4466-A8BE-50DB2F7242BF}"/>
              </a:ext>
            </a:extLst>
          </p:cNvPr>
          <p:cNvSpPr/>
          <p:nvPr/>
        </p:nvSpPr>
        <p:spPr>
          <a:xfrm>
            <a:off x="1830658" y="1943045"/>
            <a:ext cx="261845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Vẹo cột sống.</a:t>
            </a:r>
            <a:endParaRPr lang="vi-VN" sz="22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49A88C5-580E-4FCB-8596-0B5586FEDB0A}"/>
              </a:ext>
            </a:extLst>
          </p:cNvPr>
          <p:cNvSpPr/>
          <p:nvPr/>
        </p:nvSpPr>
        <p:spPr>
          <a:xfrm>
            <a:off x="6785007" y="1943045"/>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Cận thị</a:t>
            </a:r>
            <a:r>
              <a:rPr lang="vi-VN" sz="2200">
                <a:latin typeface="UTM Avo" panose="020406030505060202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D63FC3E4-252A-4084-88CD-5C1621ED5CAA}"/>
              </a:ext>
            </a:extLst>
          </p:cNvPr>
          <p:cNvSpPr/>
          <p:nvPr/>
        </p:nvSpPr>
        <p:spPr>
          <a:xfrm>
            <a:off x="4580208" y="1943047"/>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Đau tai.</a:t>
            </a:r>
            <a:endParaRPr lang="vi-VN" sz="22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33E54C6D-A7D8-42F2-9CB3-48477A9DB787}"/>
              </a:ext>
            </a:extLst>
          </p:cNvPr>
          <p:cNvSpPr/>
          <p:nvPr/>
        </p:nvSpPr>
        <p:spPr>
          <a:xfrm>
            <a:off x="1807180" y="2039767"/>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B561796C-571A-4B85-9649-662304527DDB}"/>
              </a:ext>
            </a:extLst>
          </p:cNvPr>
          <p:cNvSpPr/>
          <p:nvPr/>
        </p:nvSpPr>
        <p:spPr>
          <a:xfrm>
            <a:off x="8989807" y="194304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en-US" sz="2200">
                <a:latin typeface="UTM Avo" panose="02040603050506020204" pitchFamily="18" charset="0"/>
                <a:cs typeface="Times New Roman" panose="02020603050405020304" pitchFamily="18" charset="0"/>
              </a:rPr>
              <a:t>Đau chân</a:t>
            </a:r>
            <a:r>
              <a:rPr lang="vi-VN" sz="2200">
                <a:latin typeface="UTM Avo" panose="020406030505060202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6D8EED2D-0027-4B45-B5FE-478DAF9FE239}"/>
              </a:ext>
            </a:extLst>
          </p:cNvPr>
          <p:cNvSpPr/>
          <p:nvPr/>
        </p:nvSpPr>
        <p:spPr>
          <a:xfrm>
            <a:off x="1486819" y="2699042"/>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Tư thế nào sau đây là đúng khi sử dụng máy tính?</a:t>
            </a:r>
          </a:p>
        </p:txBody>
      </p:sp>
      <p:pic>
        <p:nvPicPr>
          <p:cNvPr id="27" name="Picture 26">
            <a:extLst>
              <a:ext uri="{FF2B5EF4-FFF2-40B4-BE49-F238E27FC236}">
                <a16:creationId xmlns:a16="http://schemas.microsoft.com/office/drawing/2014/main" id="{AC392793-D2C7-4D96-8DE9-7694684D982B}"/>
              </a:ext>
            </a:extLst>
          </p:cNvPr>
          <p:cNvPicPr>
            <a:picLocks noChangeAspect="1"/>
          </p:cNvPicPr>
          <p:nvPr/>
        </p:nvPicPr>
        <p:blipFill>
          <a:blip r:embed="rId5"/>
          <a:stretch>
            <a:fillRect/>
          </a:stretch>
        </p:blipFill>
        <p:spPr>
          <a:xfrm>
            <a:off x="2197695" y="3428338"/>
            <a:ext cx="8354868" cy="1664808"/>
          </a:xfrm>
          <a:prstGeom prst="rect">
            <a:avLst/>
          </a:prstGeom>
        </p:spPr>
      </p:pic>
      <p:sp>
        <p:nvSpPr>
          <p:cNvPr id="28" name="Rectangle 27">
            <a:extLst>
              <a:ext uri="{FF2B5EF4-FFF2-40B4-BE49-F238E27FC236}">
                <a16:creationId xmlns:a16="http://schemas.microsoft.com/office/drawing/2014/main" id="{AD2837B1-4A2D-4872-BD39-754A879EDEA2}"/>
              </a:ext>
            </a:extLst>
          </p:cNvPr>
          <p:cNvSpPr/>
          <p:nvPr/>
        </p:nvSpPr>
        <p:spPr>
          <a:xfrm>
            <a:off x="3139884" y="5022922"/>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71B68705-B6B9-4E98-B86C-61BA85E768D1}"/>
              </a:ext>
            </a:extLst>
          </p:cNvPr>
          <p:cNvSpPr/>
          <p:nvPr/>
        </p:nvSpPr>
        <p:spPr>
          <a:xfrm>
            <a:off x="7670065" y="5022923"/>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4FD88A45-6818-4A60-A770-6862B6307AC1}"/>
              </a:ext>
            </a:extLst>
          </p:cNvPr>
          <p:cNvSpPr/>
          <p:nvPr/>
        </p:nvSpPr>
        <p:spPr>
          <a:xfrm>
            <a:off x="5404974" y="5017745"/>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a:t>
            </a:r>
            <a:endParaRPr lang="vi-VN" sz="2200">
              <a:latin typeface="UTM Avo" panose="0204060305050602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27D4BBD8-2F8A-447E-B03E-CC591829F995}"/>
              </a:ext>
            </a:extLst>
          </p:cNvPr>
          <p:cNvSpPr/>
          <p:nvPr/>
        </p:nvSpPr>
        <p:spPr>
          <a:xfrm>
            <a:off x="9935155" y="5017744"/>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a:t>
            </a:r>
            <a:endParaRPr lang="vi-VN" sz="2200">
              <a:latin typeface="UTM Avo" panose="0204060305050602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73695DFF-B8CB-4E61-8E1E-E7C6418382C3}"/>
              </a:ext>
            </a:extLst>
          </p:cNvPr>
          <p:cNvSpPr/>
          <p:nvPr/>
        </p:nvSpPr>
        <p:spPr>
          <a:xfrm>
            <a:off x="7674754" y="5107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custDataLst>
      <p:tags r:id="rId1"/>
    </p:custDataLst>
    <p:extLst>
      <p:ext uri="{BB962C8B-B14F-4D97-AF65-F5344CB8AC3E}">
        <p14:creationId xmlns:p14="http://schemas.microsoft.com/office/powerpoint/2010/main" val="79338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animBg="1"/>
      <p:bldP spid="25" grpId="0"/>
      <p:bldP spid="26" grpId="0"/>
      <p:bldP spid="28" grpId="0"/>
      <p:bldP spid="29" grpId="0"/>
      <p:bldP spid="30" grpId="0"/>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CHUỘT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B6B46150-747C-44D3-8ADD-3C9183BFEC10}"/>
              </a:ext>
            </a:extLst>
          </p:cNvPr>
          <p:cNvGrpSpPr/>
          <p:nvPr/>
        </p:nvGrpSpPr>
        <p:grpSpPr>
          <a:xfrm>
            <a:off x="614526" y="968721"/>
            <a:ext cx="10962947" cy="4532759"/>
            <a:chOff x="522612" y="900102"/>
            <a:chExt cx="10962947" cy="4532759"/>
          </a:xfrm>
        </p:grpSpPr>
        <p:sp>
          <p:nvSpPr>
            <p:cNvPr id="4" name="Rectangle 3">
              <a:extLst>
                <a:ext uri="{FF2B5EF4-FFF2-40B4-BE49-F238E27FC236}">
                  <a16:creationId xmlns:a16="http://schemas.microsoft.com/office/drawing/2014/main" id="{779E57AC-B41F-4EBA-9A3C-3FA14918A914}"/>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Tìm hiểu về chuột máy tính</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75D43A7-8584-4C1E-93BA-C7DC7533867F}"/>
                </a:ext>
              </a:extLst>
            </p:cNvPr>
            <p:cNvSpPr/>
            <p:nvPr/>
          </p:nvSpPr>
          <p:spPr>
            <a:xfrm>
              <a:off x="522612" y="1036931"/>
              <a:ext cx="10962947" cy="43959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678708-28DD-4966-9FB7-B41AB3EFB5FE}"/>
                </a:ext>
              </a:extLst>
            </p:cNvPr>
            <p:cNvSpPr/>
            <p:nvPr/>
          </p:nvSpPr>
          <p:spPr>
            <a:xfrm>
              <a:off x="791595" y="1829045"/>
              <a:ext cx="10471256" cy="1036117"/>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Em hãy quan sát Hình 20 và ghép các cụm từ </a:t>
              </a:r>
              <a:r>
                <a:rPr lang="vi-VN" sz="2200" b="1">
                  <a:latin typeface="UTM Avo" panose="02040603050506020204" pitchFamily="18" charset="0"/>
                  <a:cs typeface="Times New Roman" panose="02020603050405020304" pitchFamily="18" charset="0"/>
                </a:rPr>
                <a:t>nút trái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phải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cuộn </a:t>
              </a:r>
              <a:r>
                <a:rPr lang="vi-VN" sz="2200">
                  <a:latin typeface="UTM Avo" panose="02040603050506020204" pitchFamily="18" charset="0"/>
                  <a:cs typeface="Times New Roman" panose="02020603050405020304" pitchFamily="18" charset="0"/>
                </a:rPr>
                <a:t>tương ứng với các bộ phận được đánh số của chuột máy tính.</a:t>
              </a:r>
            </a:p>
          </p:txBody>
        </p:sp>
        <p:grpSp>
          <p:nvGrpSpPr>
            <p:cNvPr id="7" name="Group 6">
              <a:extLst>
                <a:ext uri="{FF2B5EF4-FFF2-40B4-BE49-F238E27FC236}">
                  <a16:creationId xmlns:a16="http://schemas.microsoft.com/office/drawing/2014/main"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id="{EBED9A27-3011-4F73-9732-FA489139AF2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id="{C67AE980-D4AF-4533-B07D-A9E05365001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id="{891DAD61-1AEC-4619-8343-9F19A8621F4D}"/>
              </a:ext>
            </a:extLst>
          </p:cNvPr>
          <p:cNvSpPr/>
          <p:nvPr/>
        </p:nvSpPr>
        <p:spPr>
          <a:xfrm>
            <a:off x="1135954" y="5815489"/>
            <a:ext cx="7791314" cy="528286"/>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Chuột thường có nút trái, nút phải và nút cuộn</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C729697E-8B81-4267-80D6-C87A4F9ABABB}"/>
              </a:ext>
            </a:extLst>
          </p:cNvPr>
          <p:cNvPicPr>
            <a:picLocks noChangeAspect="1"/>
          </p:cNvPicPr>
          <p:nvPr/>
        </p:nvPicPr>
        <p:blipFill>
          <a:blip r:embed="rId8"/>
          <a:stretch>
            <a:fillRect/>
          </a:stretch>
        </p:blipFill>
        <p:spPr>
          <a:xfrm>
            <a:off x="1103831" y="5760212"/>
            <a:ext cx="734513" cy="653278"/>
          </a:xfrm>
          <a:prstGeom prst="rect">
            <a:avLst/>
          </a:prstGeom>
        </p:spPr>
      </p:pic>
      <p:pic>
        <p:nvPicPr>
          <p:cNvPr id="18" name="Picture 17">
            <a:extLst>
              <a:ext uri="{FF2B5EF4-FFF2-40B4-BE49-F238E27FC236}">
                <a16:creationId xmlns:a16="http://schemas.microsoft.com/office/drawing/2014/main" id="{CD018D28-0C36-4996-83CB-0BBD07D8A6FD}"/>
              </a:ext>
            </a:extLst>
          </p:cNvPr>
          <p:cNvPicPr>
            <a:picLocks noChangeAspect="1"/>
          </p:cNvPicPr>
          <p:nvPr/>
        </p:nvPicPr>
        <p:blipFill>
          <a:blip r:embed="rId9"/>
          <a:stretch>
            <a:fillRect/>
          </a:stretch>
        </p:blipFill>
        <p:spPr>
          <a:xfrm>
            <a:off x="4422960" y="2891052"/>
            <a:ext cx="3346077" cy="2504066"/>
          </a:xfrm>
          <a:prstGeom prst="rect">
            <a:avLst/>
          </a:prstGeom>
        </p:spPr>
      </p:pic>
      <p:sp>
        <p:nvSpPr>
          <p:cNvPr id="21" name="Rectangle 20">
            <a:extLst>
              <a:ext uri="{FF2B5EF4-FFF2-40B4-BE49-F238E27FC236}">
                <a16:creationId xmlns:a16="http://schemas.microsoft.com/office/drawing/2014/main" id="{FD4E84EF-814C-455A-86DB-84D33FC6C786}"/>
              </a:ext>
            </a:extLst>
          </p:cNvPr>
          <p:cNvSpPr/>
          <p:nvPr/>
        </p:nvSpPr>
        <p:spPr>
          <a:xfrm>
            <a:off x="3191514" y="3278375"/>
            <a:ext cx="1502838"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trái</a:t>
            </a:r>
            <a:endParaRPr lang="vi-VN" sz="2200">
              <a:solidFill>
                <a:srgbClr val="0000FF"/>
              </a:solidFill>
              <a:latin typeface="UTM Avo" panose="0204060305050602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04902E72-B341-48DD-827C-F702D4BA3390}"/>
              </a:ext>
            </a:extLst>
          </p:cNvPr>
          <p:cNvSpPr/>
          <p:nvPr/>
        </p:nvSpPr>
        <p:spPr>
          <a:xfrm>
            <a:off x="7699587" y="3278375"/>
            <a:ext cx="1754624"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phải</a:t>
            </a:r>
            <a:endParaRPr lang="vi-VN" sz="2200">
              <a:solidFill>
                <a:srgbClr val="0000FF"/>
              </a:solidFill>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CC29C78-ED89-437E-B130-BB2994C37B30}"/>
              </a:ext>
            </a:extLst>
          </p:cNvPr>
          <p:cNvSpPr/>
          <p:nvPr/>
        </p:nvSpPr>
        <p:spPr>
          <a:xfrm>
            <a:off x="2950616" y="4085210"/>
            <a:ext cx="1725166"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cuộn</a:t>
            </a:r>
            <a:endParaRPr lang="vi-VN" sz="2200">
              <a:solidFill>
                <a:srgbClr val="0000FF"/>
              </a:solidFill>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4847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2EFF5B-6EA6-4F84-A78E-5912EDB33712}"/>
              </a:ext>
            </a:extLst>
          </p:cNvPr>
          <p:cNvSpPr/>
          <p:nvPr/>
        </p:nvSpPr>
        <p:spPr>
          <a:xfrm>
            <a:off x="739709" y="516881"/>
            <a:ext cx="6232592" cy="2051780"/>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en-US" sz="2200" b="1">
                <a:solidFill>
                  <a:srgbClr val="FFC000"/>
                </a:solidFill>
                <a:latin typeface="UTM Avo" panose="02040603050506020204" pitchFamily="18" charset="0"/>
                <a:cs typeface="Times New Roman" panose="02020603050405020304" pitchFamily="18" charset="0"/>
              </a:rPr>
              <a:t>Cách cầm chuột</a:t>
            </a:r>
            <a:r>
              <a:rPr lang="en-US" sz="2200">
                <a:latin typeface="UTM Avo" panose="02040603050506020204" pitchFamily="18" charset="0"/>
                <a:cs typeface="Times New Roman" panose="02020603050405020304" pitchFamily="18" charset="0"/>
              </a:rPr>
              <a:t>: Cầm chuột bằng tay phải, ngón trỏ đặt vào nút trải chuột, ngón giữa đặt vào nút phải chuột, ngón cái và các ngón còn lại giữ hai bên thân chuột. </a:t>
            </a:r>
          </a:p>
        </p:txBody>
      </p:sp>
      <p:pic>
        <p:nvPicPr>
          <p:cNvPr id="6" name="Picture 5">
            <a:extLst>
              <a:ext uri="{FF2B5EF4-FFF2-40B4-BE49-F238E27FC236}">
                <a16:creationId xmlns:a16="http://schemas.microsoft.com/office/drawing/2014/main" id="{67F43321-C9C2-4092-AFBF-50BEE7E6EA9F}"/>
              </a:ext>
            </a:extLst>
          </p:cNvPr>
          <p:cNvPicPr>
            <a:picLocks noChangeAspect="1"/>
          </p:cNvPicPr>
          <p:nvPr/>
        </p:nvPicPr>
        <p:blipFill>
          <a:blip r:embed="rId4"/>
          <a:stretch>
            <a:fillRect/>
          </a:stretch>
        </p:blipFill>
        <p:spPr>
          <a:xfrm>
            <a:off x="675568" y="505306"/>
            <a:ext cx="734513" cy="653278"/>
          </a:xfrm>
          <a:prstGeom prst="rect">
            <a:avLst/>
          </a:prstGeom>
        </p:spPr>
      </p:pic>
      <p:pic>
        <p:nvPicPr>
          <p:cNvPr id="7" name="Picture 6">
            <a:extLst>
              <a:ext uri="{FF2B5EF4-FFF2-40B4-BE49-F238E27FC236}">
                <a16:creationId xmlns:a16="http://schemas.microsoft.com/office/drawing/2014/main" id="{15DD5063-123E-4439-9AD4-FF3C35343369}"/>
              </a:ext>
            </a:extLst>
          </p:cNvPr>
          <p:cNvPicPr>
            <a:picLocks noChangeAspect="1"/>
          </p:cNvPicPr>
          <p:nvPr/>
        </p:nvPicPr>
        <p:blipFill>
          <a:blip r:embed="rId5"/>
          <a:stretch>
            <a:fillRect/>
          </a:stretch>
        </p:blipFill>
        <p:spPr>
          <a:xfrm>
            <a:off x="871121" y="2898569"/>
            <a:ext cx="3284505" cy="2781541"/>
          </a:xfrm>
          <a:prstGeom prst="rect">
            <a:avLst/>
          </a:prstGeom>
        </p:spPr>
      </p:pic>
      <p:sp>
        <p:nvSpPr>
          <p:cNvPr id="8" name="Rectangle 7">
            <a:extLst>
              <a:ext uri="{FF2B5EF4-FFF2-40B4-BE49-F238E27FC236}">
                <a16:creationId xmlns:a16="http://schemas.microsoft.com/office/drawing/2014/main" id="{8030B01D-58AC-486D-A419-25927972071D}"/>
              </a:ext>
            </a:extLst>
          </p:cNvPr>
          <p:cNvSpPr/>
          <p:nvPr/>
        </p:nvSpPr>
        <p:spPr>
          <a:xfrm>
            <a:off x="5247409" y="4123084"/>
            <a:ext cx="6073470" cy="1543949"/>
          </a:xfrm>
          <a:prstGeom prst="rect">
            <a:avLst/>
          </a:prstGeom>
        </p:spPr>
        <p:txBody>
          <a:bodyPr wrap="square">
            <a:spAutoFit/>
          </a:bodyPr>
          <a:lstStyle/>
          <a:p>
            <a:pPr algn="just" defTabSz="342900">
              <a:lnSpc>
                <a:spcPct val="150000"/>
              </a:lnSpc>
            </a:pPr>
            <a:r>
              <a:rPr lang="vi-VN" sz="2200" b="1">
                <a:solidFill>
                  <a:srgbClr val="FFC000"/>
                </a:solidFill>
                <a:latin typeface="UTM Avo" panose="02040603050506020204" pitchFamily="18" charset="0"/>
                <a:cs typeface="Times New Roman" panose="02020603050405020304" pitchFamily="18" charset="0"/>
              </a:rPr>
              <a:t>Các thao tác cơ bản với chuột</a:t>
            </a:r>
            <a:r>
              <a:rPr lang="en-US" sz="2200">
                <a:latin typeface="UTM Avo" panose="02040603050506020204" pitchFamily="18" charset="0"/>
                <a:cs typeface="Times New Roman" panose="02020603050405020304" pitchFamily="18" charset="0"/>
              </a:rPr>
              <a:t>: Thao tác với chuột chính là thao tác để điều khiển con trỏ chuột trên màn hình. </a:t>
            </a:r>
          </a:p>
        </p:txBody>
      </p:sp>
      <p:pic>
        <p:nvPicPr>
          <p:cNvPr id="9" name="Picture 8">
            <a:extLst>
              <a:ext uri="{FF2B5EF4-FFF2-40B4-BE49-F238E27FC236}">
                <a16:creationId xmlns:a16="http://schemas.microsoft.com/office/drawing/2014/main" id="{C10568C7-3645-44BA-B6C9-4801F96CF0BA}"/>
              </a:ext>
            </a:extLst>
          </p:cNvPr>
          <p:cNvPicPr>
            <a:picLocks noChangeAspect="1"/>
          </p:cNvPicPr>
          <p:nvPr/>
        </p:nvPicPr>
        <p:blipFill>
          <a:blip r:embed="rId6"/>
          <a:stretch>
            <a:fillRect/>
          </a:stretch>
        </p:blipFill>
        <p:spPr>
          <a:xfrm>
            <a:off x="7903532" y="494749"/>
            <a:ext cx="3330229" cy="3444538"/>
          </a:xfrm>
          <a:prstGeom prst="rect">
            <a:avLst/>
          </a:prstGeom>
        </p:spPr>
      </p:pic>
    </p:spTree>
    <p:custDataLst>
      <p:tags r:id="rId1"/>
    </p:custDataLst>
    <p:extLst>
      <p:ext uri="{BB962C8B-B14F-4D97-AF65-F5344CB8AC3E}">
        <p14:creationId xmlns:p14="http://schemas.microsoft.com/office/powerpoint/2010/main" val="256652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B6414-ED8E-469F-97DF-60788F1AF2D2}"/>
              </a:ext>
            </a:extLst>
          </p:cNvPr>
          <p:cNvSpPr/>
          <p:nvPr/>
        </p:nvSpPr>
        <p:spPr>
          <a:xfrm>
            <a:off x="814274" y="456828"/>
            <a:ext cx="10563451" cy="3232488"/>
          </a:xfrm>
          <a:prstGeom prst="rect">
            <a:avLst/>
          </a:prstGeom>
        </p:spPr>
        <p:txBody>
          <a:bodyPr wrap="square">
            <a:spAutoFit/>
          </a:bodyPr>
          <a:lstStyle/>
          <a:p>
            <a:pPr algn="just" defTabSz="342900">
              <a:lnSpc>
                <a:spcPct val="135000"/>
              </a:lnSpc>
            </a:pPr>
            <a:r>
              <a:rPr lang="en-US" sz="2200">
                <a:latin typeface="UTM Avo" panose="02040603050506020204" pitchFamily="18" charset="0"/>
                <a:cs typeface="Times New Roman" panose="02020603050405020304" pitchFamily="18" charset="0"/>
              </a:rPr>
              <a:t>Các thao tác với chuột gồm có: </a:t>
            </a: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Di chuyển chuột</a:t>
            </a:r>
            <a:r>
              <a:rPr lang="vi-VN" sz="2200">
                <a:latin typeface="UTM Avo" panose="02040603050506020204" pitchFamily="18" charset="0"/>
                <a:cs typeface="Times New Roman" panose="02020603050405020304" pitchFamily="18" charset="0"/>
              </a:rPr>
              <a:t>: Thay đổi vị trí của chuột đến vị</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trí khác.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chuột</a:t>
            </a:r>
            <a:r>
              <a:rPr lang="vi-VN" sz="2200">
                <a:latin typeface="UTM Avo" panose="02040603050506020204" pitchFamily="18" charset="0"/>
                <a:cs typeface="Times New Roman" panose="02020603050405020304" pitchFamily="18" charset="0"/>
              </a:rPr>
              <a:t>: Dùng ngón trỏ nhấn nút trái chuột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nút phải chuột</a:t>
            </a:r>
            <a:r>
              <a:rPr lang="vi-VN" sz="2200">
                <a:latin typeface="UTM Avo" panose="02040603050506020204" pitchFamily="18" charset="0"/>
                <a:cs typeface="Times New Roman" panose="02020603050405020304" pitchFamily="18" charset="0"/>
              </a:rPr>
              <a:t>: Dùng ngón giữa nhấn nút phải chuột 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đúp chuột</a:t>
            </a:r>
            <a:r>
              <a:rPr lang="vi-VN" sz="2200">
                <a:latin typeface="UTM Avo" panose="02040603050506020204" pitchFamily="18" charset="0"/>
                <a:cs typeface="Times New Roman" panose="02020603050405020304" pitchFamily="18" charset="0"/>
              </a:rPr>
              <a:t>: Dùng ngón trỏ nhấn nút trải chuột nhanh hai lần liên tiếp.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Kéo thả chuột</a:t>
            </a:r>
            <a:r>
              <a:rPr lang="vi-VN" sz="2200">
                <a:latin typeface="UTM Avo" panose="02040603050506020204" pitchFamily="18" charset="0"/>
                <a:cs typeface="Times New Roman" panose="02020603050405020304" pitchFamily="18" charset="0"/>
              </a:rPr>
              <a:t>: Nhấn giữ nút trái chuột, di chuyển Con trỏ chuột đến vị trí mới thì thả ngón tay.</a:t>
            </a:r>
          </a:p>
        </p:txBody>
      </p:sp>
      <p:pic>
        <p:nvPicPr>
          <p:cNvPr id="3" name="Picture 2">
            <a:extLst>
              <a:ext uri="{FF2B5EF4-FFF2-40B4-BE49-F238E27FC236}">
                <a16:creationId xmlns:a16="http://schemas.microsoft.com/office/drawing/2014/main" id="{95E08F11-E82C-4853-8D0E-607FA1A378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06782" y="3689316"/>
            <a:ext cx="7919028" cy="2886891"/>
          </a:xfrm>
          <a:prstGeom prst="rect">
            <a:avLst/>
          </a:prstGeom>
        </p:spPr>
      </p:pic>
    </p:spTree>
    <p:custDataLst>
      <p:tags r:id="rId1"/>
    </p:custDataLst>
    <p:extLst>
      <p:ext uri="{BB962C8B-B14F-4D97-AF65-F5344CB8AC3E}">
        <p14:creationId xmlns:p14="http://schemas.microsoft.com/office/powerpoint/2010/main" val="327241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964E04-A177-41B5-AC78-AD9C7C13F0B3}"/>
              </a:ext>
            </a:extLst>
          </p:cNvPr>
          <p:cNvGrpSpPr/>
          <p:nvPr/>
        </p:nvGrpSpPr>
        <p:grpSpPr>
          <a:xfrm>
            <a:off x="521251" y="524965"/>
            <a:ext cx="10842645" cy="2184012"/>
            <a:chOff x="149795" y="535173"/>
            <a:chExt cx="10842645" cy="2184012"/>
          </a:xfrm>
        </p:grpSpPr>
        <p:grpSp>
          <p:nvGrpSpPr>
            <p:cNvPr id="3" name="Group 2">
              <a:extLst>
                <a:ext uri="{FF2B5EF4-FFF2-40B4-BE49-F238E27FC236}">
                  <a16:creationId xmlns:a16="http://schemas.microsoft.com/office/drawing/2014/main" id="{E746A917-4BC6-4F91-AEF7-6CEB8C017EF4}"/>
                </a:ext>
              </a:extLst>
            </p:cNvPr>
            <p:cNvGrpSpPr/>
            <p:nvPr/>
          </p:nvGrpSpPr>
          <p:grpSpPr>
            <a:xfrm>
              <a:off x="149795" y="535173"/>
              <a:ext cx="10842645" cy="2184012"/>
              <a:chOff x="149795" y="535173"/>
              <a:chExt cx="10842645" cy="2184012"/>
            </a:xfrm>
          </p:grpSpPr>
          <p:grpSp>
            <p:nvGrpSpPr>
              <p:cNvPr id="5" name="Group 4">
                <a:extLst>
                  <a:ext uri="{FF2B5EF4-FFF2-40B4-BE49-F238E27FC236}">
                    <a16:creationId xmlns:a16="http://schemas.microsoft.com/office/drawing/2014/main" id="{9344465C-E08B-4E38-ABB3-1E6E8C0D55F5}"/>
                  </a:ext>
                </a:extLst>
              </p:cNvPr>
              <p:cNvGrpSpPr/>
              <p:nvPr/>
            </p:nvGrpSpPr>
            <p:grpSpPr>
              <a:xfrm>
                <a:off x="552796" y="917810"/>
                <a:ext cx="10439644" cy="1801375"/>
                <a:chOff x="1338208" y="943284"/>
                <a:chExt cx="9391958" cy="2657524"/>
              </a:xfrm>
            </p:grpSpPr>
            <p:sp>
              <p:nvSpPr>
                <p:cNvPr id="7" name="Rectangle: Rounded Corners 6">
                  <a:extLst>
                    <a:ext uri="{FF2B5EF4-FFF2-40B4-BE49-F238E27FC236}">
                      <a16:creationId xmlns:a16="http://schemas.microsoft.com/office/drawing/2014/main" id="{93810ECB-0065-429D-911E-6956ADAAB60C}"/>
                    </a:ext>
                  </a:extLst>
                </p:cNvPr>
                <p:cNvSpPr/>
                <p:nvPr/>
              </p:nvSpPr>
              <p:spPr>
                <a:xfrm>
                  <a:off x="1424711" y="1063553"/>
                  <a:ext cx="9305455" cy="253725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4E4684-8B4C-40B7-8386-636E86BD9C6A}"/>
                    </a:ext>
                  </a:extLst>
                </p:cNvPr>
                <p:cNvSpPr/>
                <p:nvPr/>
              </p:nvSpPr>
              <p:spPr>
                <a:xfrm>
                  <a:off x="1338208" y="943284"/>
                  <a:ext cx="9305459" cy="253725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44E1C8E-E653-42EC-9932-5E511CC0C6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9795" y="535173"/>
                <a:ext cx="998307" cy="883997"/>
              </a:xfrm>
              <a:prstGeom prst="rect">
                <a:avLst/>
              </a:prstGeom>
            </p:spPr>
          </p:pic>
        </p:grpSp>
        <p:sp>
          <p:nvSpPr>
            <p:cNvPr id="4" name="Rectangle 3">
              <a:extLst>
                <a:ext uri="{FF2B5EF4-FFF2-40B4-BE49-F238E27FC236}">
                  <a16:creationId xmlns:a16="http://schemas.microsoft.com/office/drawing/2014/main" id="{8797D3D8-4295-4920-8D95-F4ADA3368404}"/>
                </a:ext>
              </a:extLst>
            </p:cNvPr>
            <p:cNvSpPr/>
            <p:nvPr/>
          </p:nvSpPr>
          <p:spPr>
            <a:xfrm>
              <a:off x="1017200" y="999333"/>
              <a:ext cx="9606987" cy="154991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Chuột máy tính thường có: nút trái, nút phải, nút cuốn.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Các thao tác với chuột gồm: Di chuyển chuột, nháy chuột,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nháy nút phải chuột, nháy đúp chuột, kéo thả chuột.</a:t>
              </a:r>
            </a:p>
          </p:txBody>
        </p:sp>
      </p:grpSp>
      <p:pic>
        <p:nvPicPr>
          <p:cNvPr id="9" name="Picture 8">
            <a:extLst>
              <a:ext uri="{FF2B5EF4-FFF2-40B4-BE49-F238E27FC236}">
                <a16:creationId xmlns:a16="http://schemas.microsoft.com/office/drawing/2014/main" id="{079E0942-1B8B-4ACA-8DD9-1B2793FB7BB8}"/>
              </a:ext>
            </a:extLst>
          </p:cNvPr>
          <p:cNvPicPr>
            <a:picLocks noChangeAspect="1"/>
          </p:cNvPicPr>
          <p:nvPr/>
        </p:nvPicPr>
        <p:blipFill>
          <a:blip r:embed="rId5"/>
          <a:stretch>
            <a:fillRect/>
          </a:stretch>
        </p:blipFill>
        <p:spPr>
          <a:xfrm>
            <a:off x="587779" y="3010090"/>
            <a:ext cx="897918" cy="883997"/>
          </a:xfrm>
          <a:prstGeom prst="rect">
            <a:avLst/>
          </a:prstGeom>
        </p:spPr>
      </p:pic>
      <p:sp>
        <p:nvSpPr>
          <p:cNvPr id="10" name="Rectangle 9">
            <a:extLst>
              <a:ext uri="{FF2B5EF4-FFF2-40B4-BE49-F238E27FC236}">
                <a16:creationId xmlns:a16="http://schemas.microsoft.com/office/drawing/2014/main" id="{4626B437-B649-4E55-8495-4207A2F5D173}"/>
              </a:ext>
            </a:extLst>
          </p:cNvPr>
          <p:cNvSpPr/>
          <p:nvPr/>
        </p:nvSpPr>
        <p:spPr>
          <a:xfrm>
            <a:off x="1593675" y="3242665"/>
            <a:ext cx="10010546"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Khi điều khiển chuột cũng là điều khiển con trỏ chuột trên màn hình?</a:t>
            </a:r>
          </a:p>
        </p:txBody>
      </p:sp>
      <p:sp>
        <p:nvSpPr>
          <p:cNvPr id="11" name="Rectangle 10">
            <a:extLst>
              <a:ext uri="{FF2B5EF4-FFF2-40B4-BE49-F238E27FC236}">
                <a16:creationId xmlns:a16="http://schemas.microsoft.com/office/drawing/2014/main" id="{5D1CAF55-FDC3-4D62-973B-98AEA338B5DB}"/>
              </a:ext>
            </a:extLst>
          </p:cNvPr>
          <p:cNvSpPr/>
          <p:nvPr/>
        </p:nvSpPr>
        <p:spPr>
          <a:xfrm>
            <a:off x="6227097" y="377588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Sai</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8791E1B-E6B2-495D-BDFE-84D10775C9BB}"/>
              </a:ext>
            </a:extLst>
          </p:cNvPr>
          <p:cNvSpPr/>
          <p:nvPr/>
        </p:nvSpPr>
        <p:spPr>
          <a:xfrm>
            <a:off x="4022298" y="3775888"/>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Đúng.</a:t>
            </a:r>
            <a:endParaRPr lang="vi-VN" sz="2200">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5900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EB22070F-D2E5-4F3D-81FB-885B48ACA62F"/>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P-6\uFFFD{44A87FE5-6518-44B1-B20F-A499C7EE3CD9}&quot;,&quot;E:\\GIAO AN MOI\\LOP 3 MOI\\2.SLIDE BAIGIANG TIN HOC 3 KNTTVCS-20220708T053241Z-001\\2.SLIDE BAIGIANG TIN HOC 3 KNTTVC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TIN HOC 3 - BAI (4) LÀM VIỆC VỚI MÁY TÍNH"/>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5489767F-49AE-4529-A2F6-40987B0EB6C4}:3043"/>
</p:tagLst>
</file>

<file path=ppt/tags/tag11.xml><?xml version="1.0" encoding="utf-8"?>
<p:tagLst xmlns:a="http://schemas.openxmlformats.org/drawingml/2006/main" xmlns:r="http://schemas.openxmlformats.org/officeDocument/2006/relationships" xmlns:p="http://schemas.openxmlformats.org/presentationml/2006/main">
  <p:tag name="GENSWF_SLIDE_UID" val="{E2B0FC6F-8BE9-4D1B-9D4E-AC337F5CAE19}:3017"/>
</p:tagLst>
</file>

<file path=ppt/tags/tag12.xml><?xml version="1.0" encoding="utf-8"?>
<p:tagLst xmlns:a="http://schemas.openxmlformats.org/drawingml/2006/main" xmlns:r="http://schemas.openxmlformats.org/officeDocument/2006/relationships" xmlns:p="http://schemas.openxmlformats.org/presentationml/2006/main">
  <p:tag name="GENSWF_SLIDE_UID" val="{B64168D3-C013-4BC7-A1AB-F4A5814B72E2}:3046"/>
</p:tagLst>
</file>

<file path=ppt/tags/tag13.xml><?xml version="1.0" encoding="utf-8"?>
<p:tagLst xmlns:a="http://schemas.openxmlformats.org/drawingml/2006/main" xmlns:r="http://schemas.openxmlformats.org/officeDocument/2006/relationships" xmlns:p="http://schemas.openxmlformats.org/presentationml/2006/main">
  <p:tag name="GENSWF_SLIDE_UID" val="{7ADE5E2D-DC2D-49B1-BEB1-4BC6021B3227}:3045"/>
</p:tagLst>
</file>

<file path=ppt/tags/tag14.xml><?xml version="1.0" encoding="utf-8"?>
<p:tagLst xmlns:a="http://schemas.openxmlformats.org/drawingml/2006/main" xmlns:r="http://schemas.openxmlformats.org/officeDocument/2006/relationships" xmlns:p="http://schemas.openxmlformats.org/presentationml/2006/main">
  <p:tag name="GENSWF_SLIDE_UID" val="{73634DCC-85D4-4351-8002-E48A89B2DD0C}:3047"/>
</p:tagLst>
</file>

<file path=ppt/tags/tag15.xml><?xml version="1.0" encoding="utf-8"?>
<p:tagLst xmlns:a="http://schemas.openxmlformats.org/drawingml/2006/main" xmlns:r="http://schemas.openxmlformats.org/officeDocument/2006/relationships" xmlns:p="http://schemas.openxmlformats.org/presentationml/2006/main">
  <p:tag name="GENSWF_SLIDE_UID" val="{C5B58AAB-6552-430C-AB68-D0F2D2F1E91F}:3022"/>
</p:tagLst>
</file>

<file path=ppt/tags/tag16.xml><?xml version="1.0" encoding="utf-8"?>
<p:tagLst xmlns:a="http://schemas.openxmlformats.org/drawingml/2006/main" xmlns:r="http://schemas.openxmlformats.org/officeDocument/2006/relationships" xmlns:p="http://schemas.openxmlformats.org/presentationml/2006/main">
  <p:tag name="GENSWF_SLIDE_UID" val="{96216949-E45D-4586-A720-3D051F6C5C3E}:3048"/>
</p:tagLst>
</file>

<file path=ppt/tags/tag17.xml><?xml version="1.0" encoding="utf-8"?>
<p:tagLst xmlns:a="http://schemas.openxmlformats.org/drawingml/2006/main" xmlns:r="http://schemas.openxmlformats.org/officeDocument/2006/relationships" xmlns:p="http://schemas.openxmlformats.org/presentationml/2006/main">
  <p:tag name="GENSWF_SLIDE_UID" val="{FB13511B-768A-432C-B696-BD2B07392001}:3049"/>
</p:tagLst>
</file>

<file path=ppt/tags/tag18.xml><?xml version="1.0" encoding="utf-8"?>
<p:tagLst xmlns:a="http://schemas.openxmlformats.org/drawingml/2006/main" xmlns:r="http://schemas.openxmlformats.org/officeDocument/2006/relationships" xmlns:p="http://schemas.openxmlformats.org/presentationml/2006/main">
  <p:tag name="GENSWF_SLIDE_UID" val="{0D3A6296-7E96-477B-B3E8-7EB43F57D29A}:3050"/>
</p:tagLst>
</file>

<file path=ppt/tags/tag19.xml><?xml version="1.0" encoding="utf-8"?>
<p:tagLst xmlns:a="http://schemas.openxmlformats.org/drawingml/2006/main" xmlns:r="http://schemas.openxmlformats.org/officeDocument/2006/relationships" xmlns:p="http://schemas.openxmlformats.org/presentationml/2006/main">
  <p:tag name="GENSWF_SLIDE_UID" val="{F7C61923-BFF5-48C8-88EF-17A393C5E2D7}:3019"/>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 name="GENSWF_SLIDE_UID" val="{7893831F-FC5F-4777-A217-672F9822E8C1}:2954"/>
</p:tagLst>
</file>

<file path=ppt/tags/tag20.xml><?xml version="1.0" encoding="utf-8"?>
<p:tagLst xmlns:a="http://schemas.openxmlformats.org/drawingml/2006/main" xmlns:r="http://schemas.openxmlformats.org/officeDocument/2006/relationships" xmlns:p="http://schemas.openxmlformats.org/presentationml/2006/main">
  <p:tag name="GENSWF_SLIDE_UID" val="{B5F16FA1-7E69-46F1-B3B4-ED2C2A71F706}:3020"/>
</p:tagLst>
</file>

<file path=ppt/tags/tag21.xml><?xml version="1.0" encoding="utf-8"?>
<p:tagLst xmlns:a="http://schemas.openxmlformats.org/drawingml/2006/main" xmlns:r="http://schemas.openxmlformats.org/officeDocument/2006/relationships" xmlns:p="http://schemas.openxmlformats.org/presentationml/2006/main">
  <p:tag name="GENSWF_SLIDE_UID" val="{E9DAA026-9A96-4846-9456-43DACA33AE3B}:280"/>
</p:tagLst>
</file>

<file path=ppt/tags/tag3.xml><?xml version="1.0" encoding="utf-8"?>
<p:tagLst xmlns:a="http://schemas.openxmlformats.org/drawingml/2006/main" xmlns:r="http://schemas.openxmlformats.org/officeDocument/2006/relationships" xmlns:p="http://schemas.openxmlformats.org/presentationml/2006/main">
  <p:tag name="GENSWF_SLIDE_UID" val="{E0622F4B-FABD-49B4-8A5D-CD3E75DB0638}:3010"/>
</p:tagLst>
</file>

<file path=ppt/tags/tag4.xml><?xml version="1.0" encoding="utf-8"?>
<p:tagLst xmlns:a="http://schemas.openxmlformats.org/drawingml/2006/main" xmlns:r="http://schemas.openxmlformats.org/officeDocument/2006/relationships" xmlns:p="http://schemas.openxmlformats.org/presentationml/2006/main">
  <p:tag name="GENSWF_SLIDE_UID" val="{2853C2E6-494F-40D6-A90C-5273F6220438}:3011"/>
</p:tagLst>
</file>

<file path=ppt/tags/tag5.xml><?xml version="1.0" encoding="utf-8"?>
<p:tagLst xmlns:a="http://schemas.openxmlformats.org/drawingml/2006/main" xmlns:r="http://schemas.openxmlformats.org/officeDocument/2006/relationships" xmlns:p="http://schemas.openxmlformats.org/presentationml/2006/main">
  <p:tag name="GENSWF_SLIDE_UID" val="{DD0359BA-3071-4AE7-B9C1-0DBF32BAA5A5}:3021"/>
</p:tagLst>
</file>

<file path=ppt/tags/tag6.xml><?xml version="1.0" encoding="utf-8"?>
<p:tagLst xmlns:a="http://schemas.openxmlformats.org/drawingml/2006/main" xmlns:r="http://schemas.openxmlformats.org/officeDocument/2006/relationships" xmlns:p="http://schemas.openxmlformats.org/presentationml/2006/main">
  <p:tag name="GENSWF_SLIDE_UID" val="{CC3749A4-9565-4840-BAF0-75C3C2235311}:3018"/>
</p:tagLst>
</file>

<file path=ppt/tags/tag7.xml><?xml version="1.0" encoding="utf-8"?>
<p:tagLst xmlns:a="http://schemas.openxmlformats.org/drawingml/2006/main" xmlns:r="http://schemas.openxmlformats.org/officeDocument/2006/relationships" xmlns:p="http://schemas.openxmlformats.org/presentationml/2006/main">
  <p:tag name="GENSWF_SLIDE_UID" val="{BDF90D8A-43A0-4A69-8327-9C1387B8CF33}:3014"/>
</p:tagLst>
</file>

<file path=ppt/tags/tag8.xml><?xml version="1.0" encoding="utf-8"?>
<p:tagLst xmlns:a="http://schemas.openxmlformats.org/drawingml/2006/main" xmlns:r="http://schemas.openxmlformats.org/officeDocument/2006/relationships" xmlns:p="http://schemas.openxmlformats.org/presentationml/2006/main">
  <p:tag name="GENSWF_SLIDE_UID" val="{ADB62364-C1A8-4132-AD6C-CBCF8D81B5C8}:3041"/>
</p:tagLst>
</file>

<file path=ppt/tags/tag9.xml><?xml version="1.0" encoding="utf-8"?>
<p:tagLst xmlns:a="http://schemas.openxmlformats.org/drawingml/2006/main" xmlns:r="http://schemas.openxmlformats.org/officeDocument/2006/relationships" xmlns:p="http://schemas.openxmlformats.org/presentationml/2006/main">
  <p:tag name="GENSWF_SLIDE_UID" val="{AE81463F-F85C-4C72-B03A-8AC6618838B4}:3042"/>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5565</TotalTime>
  <Words>1376</Words>
  <Application>Microsoft Office PowerPoint</Application>
  <PresentationFormat>Widescreen</PresentationFormat>
  <Paragraphs>133</Paragraphs>
  <Slides>20</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等线</vt:lpstr>
      <vt:lpstr>Arial</vt:lpstr>
      <vt:lpstr>Calibri</vt:lpstr>
      <vt:lpstr>iCiel Cadena</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 HOC 3 - BAI (4) LÀM VIỆC VỚI MÁY TÍNH</dc:title>
  <dc:creator>Uyen Uyen</dc:creator>
  <cp:lastModifiedBy>Văn Ngọ</cp:lastModifiedBy>
  <cp:revision>190</cp:revision>
  <dcterms:created xsi:type="dcterms:W3CDTF">2021-11-14T08:33:55Z</dcterms:created>
  <dcterms:modified xsi:type="dcterms:W3CDTF">2024-05-25T06:50:36Z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2024-05-25T06:50:09Z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cc0cbe3d-08f6-479b-9906-bdac08861b8a</vt:lpwstr>
  </property>
  <property fmtid="{D5CDD505-2E9C-101B-9397-08002B2CF9AE}" pid="7" name="MSIP_Label_defa4170-0d19-0005-0004-bc88714345d2_ActionId">
    <vt:lpwstr>ea772b80-840c-495f-817b-8490a16c3cad</vt:lpwstr>
  </property>
  <property fmtid="{D5CDD505-2E9C-101B-9397-08002B2CF9AE}" pid="8" name="MSIP_Label_defa4170-0d19-0005-0004-bc88714345d2_ContentBits">
    <vt:lpwstr>0</vt:lpwstr>
  </property>
</Properties>
</file>